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
  </p:notesMasterIdLst>
  <p:sldIdLst>
    <p:sldId id="256" r:id="rId3"/>
    <p:sldId id="257" r:id="rId4"/>
    <p:sldId id="376" r:id="rId6"/>
    <p:sldId id="261" r:id="rId7"/>
    <p:sldId id="377" r:id="rId8"/>
    <p:sldId id="378" r:id="rId9"/>
    <p:sldId id="392" r:id="rId10"/>
    <p:sldId id="385" r:id="rId11"/>
    <p:sldId id="379" r:id="rId12"/>
    <p:sldId id="398" r:id="rId13"/>
    <p:sldId id="381" r:id="rId14"/>
    <p:sldId id="383" r:id="rId15"/>
    <p:sldId id="38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877" autoAdjust="0"/>
  </p:normalViewPr>
  <p:slideViewPr>
    <p:cSldViewPr snapToGrid="0">
      <p:cViewPr varScale="1">
        <p:scale>
          <a:sx n="71" d="100"/>
          <a:sy n="71" d="100"/>
        </p:scale>
        <p:origin x="46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47887D-57E1-4959-9C29-25A9A8E29464}"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97A340-596D-493E-85A3-4FF8E1281C46}"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497A340-596D-493E-85A3-4FF8E1281C46}"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9293FEFC-0D45-4140-A601-184C1DA8CFB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3135CD-227E-8D45-B36C-577D7B56E728}" type="slidenum">
              <a:rPr lang="en-US" smtClean="0"/>
            </a:fld>
            <a:endParaRPr lang="en-US"/>
          </a:p>
        </p:txBody>
      </p:sp>
      <p:pic>
        <p:nvPicPr>
          <p:cNvPr id="1026" name="Picture 2" descr="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7270" y="313180"/>
            <a:ext cx="1920929" cy="9283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Date Placeholder 3"/>
          <p:cNvSpPr>
            <a:spLocks noGrp="1"/>
          </p:cNvSpPr>
          <p:nvPr>
            <p:ph type="dt" sz="half" idx="10"/>
          </p:nvPr>
        </p:nvSpPr>
        <p:spPr/>
        <p:txBody>
          <a:bodyPr/>
          <a:lstStyle/>
          <a:p>
            <a:fld id="{9293FEFC-0D45-4140-A601-184C1DA8CFB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3135CD-227E-8D45-B36C-577D7B56E728}"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Date Placeholder 3"/>
          <p:cNvSpPr>
            <a:spLocks noGrp="1"/>
          </p:cNvSpPr>
          <p:nvPr>
            <p:ph type="dt" sz="half" idx="10"/>
          </p:nvPr>
        </p:nvSpPr>
        <p:spPr/>
        <p:txBody>
          <a:bodyPr/>
          <a:lstStyle/>
          <a:p>
            <a:fld id="{9293FEFC-0D45-4140-A601-184C1DA8CFB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3135CD-227E-8D45-B36C-577D7B56E728}"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838200" y="1528094"/>
            <a:ext cx="10515600" cy="4351338"/>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Date Placeholder 3"/>
          <p:cNvSpPr>
            <a:spLocks noGrp="1"/>
          </p:cNvSpPr>
          <p:nvPr>
            <p:ph type="dt" sz="half" idx="10"/>
          </p:nvPr>
        </p:nvSpPr>
        <p:spPr/>
        <p:txBody>
          <a:bodyPr/>
          <a:lstStyle/>
          <a:p>
            <a:fld id="{9293FEFC-0D45-4140-A601-184C1DA8CFB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3135CD-227E-8D45-B36C-577D7B56E728}" type="slidenum">
              <a:rPr lang="en-US" smtClean="0"/>
            </a:fld>
            <a:endParaRPr lang="en-US"/>
          </a:p>
        </p:txBody>
      </p:sp>
      <p:pic>
        <p:nvPicPr>
          <p:cNvPr id="2050" name="Picture 2" descr="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73205" y="348285"/>
            <a:ext cx="2174996" cy="10511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endParaRPr lang="en-GB"/>
          </a:p>
        </p:txBody>
      </p:sp>
      <p:sp>
        <p:nvSpPr>
          <p:cNvPr id="4" name="Date Placeholder 3"/>
          <p:cNvSpPr>
            <a:spLocks noGrp="1"/>
          </p:cNvSpPr>
          <p:nvPr>
            <p:ph type="dt" sz="half" idx="10"/>
          </p:nvPr>
        </p:nvSpPr>
        <p:spPr/>
        <p:txBody>
          <a:bodyPr/>
          <a:lstStyle/>
          <a:p>
            <a:fld id="{9293FEFC-0D45-4140-A601-184C1DA8CFB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3135CD-227E-8D45-B36C-577D7B56E728}"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5" name="Date Placeholder 4"/>
          <p:cNvSpPr>
            <a:spLocks noGrp="1"/>
          </p:cNvSpPr>
          <p:nvPr>
            <p:ph type="dt" sz="half" idx="10"/>
          </p:nvPr>
        </p:nvSpPr>
        <p:spPr/>
        <p:txBody>
          <a:bodyPr/>
          <a:lstStyle/>
          <a:p>
            <a:fld id="{9293FEFC-0D45-4140-A601-184C1DA8CFB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3135CD-227E-8D45-B36C-577D7B56E728}"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7" name="Date Placeholder 6"/>
          <p:cNvSpPr>
            <a:spLocks noGrp="1"/>
          </p:cNvSpPr>
          <p:nvPr>
            <p:ph type="dt" sz="half" idx="10"/>
          </p:nvPr>
        </p:nvSpPr>
        <p:spPr/>
        <p:txBody>
          <a:bodyPr/>
          <a:lstStyle/>
          <a:p>
            <a:fld id="{9293FEFC-0D45-4140-A601-184C1DA8CFBC}"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3135CD-227E-8D45-B36C-577D7B56E728}"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9293FEFC-0D45-4140-A601-184C1DA8CFBC}"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3135CD-227E-8D45-B36C-577D7B56E728}"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93FEFC-0D45-4140-A601-184C1DA8CFBC}"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3135CD-227E-8D45-B36C-577D7B56E728}"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endParaRPr lang="en-GB"/>
          </a:p>
        </p:txBody>
      </p:sp>
      <p:sp>
        <p:nvSpPr>
          <p:cNvPr id="5" name="Date Placeholder 4"/>
          <p:cNvSpPr>
            <a:spLocks noGrp="1"/>
          </p:cNvSpPr>
          <p:nvPr>
            <p:ph type="dt" sz="half" idx="10"/>
          </p:nvPr>
        </p:nvSpPr>
        <p:spPr/>
        <p:txBody>
          <a:bodyPr/>
          <a:lstStyle/>
          <a:p>
            <a:fld id="{9293FEFC-0D45-4140-A601-184C1DA8CFB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3135CD-227E-8D45-B36C-577D7B56E728}"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endParaRPr lang="en-GB"/>
          </a:p>
        </p:txBody>
      </p:sp>
      <p:sp>
        <p:nvSpPr>
          <p:cNvPr id="5" name="Date Placeholder 4"/>
          <p:cNvSpPr>
            <a:spLocks noGrp="1"/>
          </p:cNvSpPr>
          <p:nvPr>
            <p:ph type="dt" sz="half" idx="10"/>
          </p:nvPr>
        </p:nvSpPr>
        <p:spPr/>
        <p:txBody>
          <a:bodyPr/>
          <a:lstStyle/>
          <a:p>
            <a:fld id="{9293FEFC-0D45-4140-A601-184C1DA8CFB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3135CD-227E-8D45-B36C-577D7B56E728}"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93FEFC-0D45-4140-A601-184C1DA8CFBC}"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3135CD-227E-8D45-B36C-577D7B56E728}"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4315" y="501172"/>
            <a:ext cx="2775858" cy="388822"/>
          </a:xfrm>
        </p:spPr>
        <p:txBody>
          <a:bodyPr>
            <a:normAutofit/>
          </a:bodyPr>
          <a:lstStyle/>
          <a:p>
            <a:r>
              <a:rPr lang="en-US" sz="2000" b="1" dirty="0">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3" name="Subtitle 2"/>
          <p:cNvSpPr>
            <a:spLocks noGrp="1"/>
          </p:cNvSpPr>
          <p:nvPr>
            <p:ph type="subTitle" idx="1"/>
          </p:nvPr>
        </p:nvSpPr>
        <p:spPr>
          <a:xfrm>
            <a:off x="8293735" y="4337685"/>
            <a:ext cx="5029200" cy="2041525"/>
          </a:xfrm>
        </p:spPr>
        <p:txBody>
          <a:bodyPr>
            <a:noAutofit/>
          </a:bodyPr>
          <a:lstStyle/>
          <a:p>
            <a:pPr algn="l"/>
            <a:r>
              <a:rPr lang="en-IN" altLang="en-US" sz="2000" b="1" dirty="0">
                <a:solidFill>
                  <a:srgbClr val="002060"/>
                </a:solidFill>
                <a:latin typeface="Times New Roman" panose="02020603050405020304" charset="0"/>
                <a:cs typeface="Times New Roman" panose="02020603050405020304" charset="0"/>
              </a:rPr>
              <a:t>Done b</a:t>
            </a:r>
            <a:r>
              <a:rPr lang="en-US" sz="2000" b="1" dirty="0">
                <a:solidFill>
                  <a:srgbClr val="002060"/>
                </a:solidFill>
                <a:latin typeface="Times New Roman" panose="02020603050405020304" charset="0"/>
                <a:cs typeface="Times New Roman" panose="02020603050405020304" charset="0"/>
              </a:rPr>
              <a:t>y:</a:t>
            </a:r>
            <a:endParaRPr lang="en-US" sz="2000" b="1" dirty="0">
              <a:solidFill>
                <a:srgbClr val="002060"/>
              </a:solidFill>
              <a:latin typeface="Times New Roman" panose="02020603050405020304" charset="0"/>
              <a:cs typeface="Times New Roman" panose="02020603050405020304" charset="0"/>
            </a:endParaRPr>
          </a:p>
          <a:p>
            <a:pPr algn="l"/>
            <a:r>
              <a:rPr lang="en-US" sz="2000" b="1" dirty="0">
                <a:solidFill>
                  <a:srgbClr val="002060"/>
                </a:solidFill>
                <a:latin typeface="Times New Roman" panose="02020603050405020304" charset="0"/>
                <a:cs typeface="Times New Roman" panose="02020603050405020304" charset="0"/>
              </a:rPr>
              <a:t>1</a:t>
            </a:r>
            <a:r>
              <a:rPr lang="en-IN" altLang="en-US" sz="2000" b="1" dirty="0">
                <a:solidFill>
                  <a:srgbClr val="002060"/>
                </a:solidFill>
                <a:latin typeface="Times New Roman" panose="02020603050405020304" charset="0"/>
                <a:cs typeface="Times New Roman" panose="02020603050405020304" charset="0"/>
              </a:rPr>
              <a:t>. S. Sri Sai Sir</a:t>
            </a:r>
            <a:endParaRPr lang="en-IN" altLang="en-US" sz="2000" b="1" dirty="0">
              <a:solidFill>
                <a:srgbClr val="002060"/>
              </a:solidFill>
              <a:latin typeface="Times New Roman" panose="02020603050405020304" charset="0"/>
              <a:cs typeface="Times New Roman" panose="02020603050405020304" charset="0"/>
            </a:endParaRPr>
          </a:p>
          <a:p>
            <a:pPr algn="l"/>
            <a:r>
              <a:rPr lang="en-US" sz="2000" b="1" dirty="0">
                <a:solidFill>
                  <a:srgbClr val="002060"/>
                </a:solidFill>
                <a:latin typeface="Times New Roman" panose="02020603050405020304" charset="0"/>
                <a:cs typeface="Times New Roman" panose="02020603050405020304" charset="0"/>
              </a:rPr>
              <a:t>2</a:t>
            </a:r>
            <a:r>
              <a:rPr lang="en-IN" altLang="en-US" sz="2000" b="1" dirty="0">
                <a:solidFill>
                  <a:srgbClr val="002060"/>
                </a:solidFill>
                <a:latin typeface="Times New Roman" panose="02020603050405020304" charset="0"/>
                <a:cs typeface="Times New Roman" panose="02020603050405020304" charset="0"/>
              </a:rPr>
              <a:t>.</a:t>
            </a:r>
            <a:r>
              <a:rPr lang="en-IN" altLang="en-US" sz="2000" b="1" dirty="0">
                <a:solidFill>
                  <a:srgbClr val="002060"/>
                </a:solidFill>
                <a:latin typeface="Times New Roman" panose="02020603050405020304" charset="0"/>
                <a:cs typeface="Times New Roman" panose="02020603050405020304" charset="0"/>
                <a:sym typeface="+mn-ea"/>
              </a:rPr>
              <a:t>Keerthana Bollepally</a:t>
            </a:r>
            <a:endParaRPr lang="en-US" sz="2000" b="1" dirty="0">
              <a:solidFill>
                <a:srgbClr val="002060"/>
              </a:solidFill>
              <a:latin typeface="Times New Roman" panose="02020603050405020304" charset="0"/>
              <a:cs typeface="Times New Roman" panose="02020603050405020304" charset="0"/>
            </a:endParaRPr>
          </a:p>
          <a:p>
            <a:pPr algn="l"/>
            <a:r>
              <a:rPr lang="en-US" sz="2000" b="1" dirty="0">
                <a:solidFill>
                  <a:srgbClr val="002060"/>
                </a:solidFill>
                <a:latin typeface="Times New Roman" panose="02020603050405020304" charset="0"/>
                <a:cs typeface="Times New Roman" panose="02020603050405020304" charset="0"/>
              </a:rPr>
              <a:t>3</a:t>
            </a:r>
            <a:r>
              <a:rPr lang="en-IN" altLang="en-US" sz="2000" b="1" dirty="0">
                <a:solidFill>
                  <a:srgbClr val="002060"/>
                </a:solidFill>
                <a:latin typeface="Times New Roman" panose="02020603050405020304" charset="0"/>
                <a:cs typeface="Times New Roman" panose="02020603050405020304" charset="0"/>
              </a:rPr>
              <a:t>.</a:t>
            </a:r>
            <a:r>
              <a:rPr lang="en-IN" altLang="en-US" sz="2000" b="1" dirty="0" err="1">
                <a:solidFill>
                  <a:srgbClr val="002060"/>
                </a:solidFill>
                <a:latin typeface="Times New Roman" panose="02020603050405020304" charset="0"/>
                <a:cs typeface="Times New Roman" panose="02020603050405020304" charset="0"/>
                <a:sym typeface="+mn-ea"/>
              </a:rPr>
              <a:t>Alaka</a:t>
            </a:r>
            <a:r>
              <a:rPr lang="en-IN" altLang="en-US" sz="2000" b="1" dirty="0">
                <a:solidFill>
                  <a:srgbClr val="002060"/>
                </a:solidFill>
                <a:latin typeface="Times New Roman" panose="02020603050405020304" charset="0"/>
                <a:cs typeface="Times New Roman" panose="02020603050405020304" charset="0"/>
                <a:sym typeface="+mn-ea"/>
              </a:rPr>
              <a:t> </a:t>
            </a:r>
            <a:r>
              <a:rPr lang="en-IN" altLang="en-US" sz="2000" b="1" dirty="0" err="1">
                <a:solidFill>
                  <a:srgbClr val="002060"/>
                </a:solidFill>
                <a:latin typeface="Times New Roman" panose="02020603050405020304" charset="0"/>
                <a:cs typeface="Times New Roman" panose="02020603050405020304" charset="0"/>
                <a:sym typeface="+mn-ea"/>
              </a:rPr>
              <a:t>Asritha</a:t>
            </a:r>
            <a:r>
              <a:rPr lang="en-IN" altLang="en-US" sz="2000" b="1" dirty="0">
                <a:solidFill>
                  <a:srgbClr val="002060"/>
                </a:solidFill>
                <a:latin typeface="Times New Roman" panose="02020603050405020304" charset="0"/>
                <a:cs typeface="Times New Roman" panose="02020603050405020304" charset="0"/>
                <a:sym typeface="+mn-ea"/>
              </a:rPr>
              <a:t> Ghantasala</a:t>
            </a:r>
            <a:endParaRPr lang="en-IN" altLang="en-US" sz="2000" b="1" dirty="0">
              <a:solidFill>
                <a:srgbClr val="002060"/>
              </a:solidFill>
              <a:latin typeface="Times New Roman" panose="02020603050405020304" charset="0"/>
              <a:cs typeface="Times New Roman" panose="02020603050405020304" charset="0"/>
            </a:endParaRPr>
          </a:p>
          <a:p>
            <a:pPr algn="l"/>
            <a:r>
              <a:rPr lang="en-IN" altLang="en-US" sz="2000" b="1" dirty="0">
                <a:solidFill>
                  <a:srgbClr val="002060"/>
                </a:solidFill>
                <a:latin typeface="Times New Roman" panose="02020603050405020304" charset="0"/>
                <a:cs typeface="Times New Roman" panose="02020603050405020304" charset="0"/>
              </a:rPr>
              <a:t>4.Riya Reddy</a:t>
            </a:r>
            <a:endParaRPr lang="en-IN" altLang="en-US" sz="2000" b="1" dirty="0">
              <a:solidFill>
                <a:srgbClr val="002060"/>
              </a:solidFill>
              <a:latin typeface="Times New Roman" panose="02020603050405020304" charset="0"/>
              <a:cs typeface="Times New Roman" panose="02020603050405020304" charset="0"/>
            </a:endParaRPr>
          </a:p>
        </p:txBody>
      </p:sp>
      <p:sp>
        <p:nvSpPr>
          <p:cNvPr id="4" name="Subtitle 2"/>
          <p:cNvSpPr txBox="1"/>
          <p:nvPr/>
        </p:nvSpPr>
        <p:spPr>
          <a:xfrm>
            <a:off x="873488" y="4705687"/>
            <a:ext cx="4669972" cy="101713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dirty="0">
                <a:solidFill>
                  <a:srgbClr val="002060"/>
                </a:solidFill>
                <a:latin typeface="Times New Roman" panose="02020603050405020304" charset="0"/>
                <a:cs typeface="Times New Roman" panose="02020603050405020304" charset="0"/>
              </a:rPr>
              <a:t>Supervisor</a:t>
            </a:r>
            <a:r>
              <a:rPr lang="en-IN" altLang="en-US" sz="2000" b="1" dirty="0">
                <a:solidFill>
                  <a:srgbClr val="002060"/>
                </a:solidFill>
                <a:latin typeface="Times New Roman" panose="02020603050405020304" charset="0"/>
                <a:cs typeface="Times New Roman" panose="02020603050405020304" charset="0"/>
              </a:rPr>
              <a:t> </a:t>
            </a:r>
            <a:r>
              <a:rPr lang="en-US" sz="2000" b="1" dirty="0">
                <a:solidFill>
                  <a:srgbClr val="002060"/>
                </a:solidFill>
                <a:latin typeface="Times New Roman" panose="02020603050405020304" charset="0"/>
                <a:cs typeface="Times New Roman" panose="02020603050405020304" charset="0"/>
              </a:rPr>
              <a:t>Name</a:t>
            </a:r>
            <a:r>
              <a:rPr lang="en-IN" altLang="en-US" sz="2000" b="1" dirty="0">
                <a:solidFill>
                  <a:srgbClr val="002060"/>
                </a:solidFill>
                <a:latin typeface="Times New Roman" panose="02020603050405020304" charset="0"/>
                <a:cs typeface="Times New Roman" panose="02020603050405020304" charset="0"/>
              </a:rPr>
              <a:t>:</a:t>
            </a:r>
            <a:endParaRPr lang="en-IN" altLang="en-US" sz="2000" b="1" dirty="0">
              <a:solidFill>
                <a:srgbClr val="002060"/>
              </a:solidFill>
              <a:latin typeface="Times New Roman" panose="02020603050405020304" charset="0"/>
              <a:cs typeface="Times New Roman" panose="02020603050405020304" charset="0"/>
            </a:endParaRPr>
          </a:p>
          <a:p>
            <a:pPr algn="l"/>
            <a:r>
              <a:rPr lang="en-IN" altLang="en-US" sz="2000" b="1" dirty="0">
                <a:solidFill>
                  <a:srgbClr val="002060"/>
                </a:solidFill>
                <a:latin typeface="Times New Roman" panose="02020603050405020304" charset="0"/>
                <a:cs typeface="Times New Roman" panose="02020603050405020304" charset="0"/>
                <a:sym typeface="+mn-ea"/>
              </a:rPr>
              <a:t>Dr.ReddyShekar</a:t>
            </a:r>
            <a:endParaRPr lang="en-US" sz="2000" b="1" dirty="0">
              <a:solidFill>
                <a:srgbClr val="002060"/>
              </a:solidFill>
              <a:latin typeface="Times New Roman" panose="02020603050405020304" charset="0"/>
              <a:cs typeface="Times New Roman" panose="02020603050405020304" charset="0"/>
            </a:endParaRPr>
          </a:p>
          <a:p>
            <a:pPr algn="l"/>
            <a:r>
              <a:rPr lang="en-US" sz="2000" b="1" dirty="0">
                <a:solidFill>
                  <a:srgbClr val="002060"/>
                </a:solidFill>
                <a:latin typeface="Times New Roman" panose="02020603050405020304" charset="0"/>
                <a:cs typeface="Times New Roman" panose="02020603050405020304" charset="0"/>
              </a:rPr>
              <a:t>SOT-School of Technology Woxsen University</a:t>
            </a:r>
            <a:endParaRPr lang="en-US" sz="2000" b="1" dirty="0">
              <a:solidFill>
                <a:srgbClr val="002060"/>
              </a:solidFill>
              <a:latin typeface="Times New Roman" panose="02020603050405020304" charset="0"/>
              <a:cs typeface="Times New Roman" panose="02020603050405020304" charset="0"/>
            </a:endParaRPr>
          </a:p>
        </p:txBody>
      </p:sp>
      <p:sp>
        <p:nvSpPr>
          <p:cNvPr id="5" name="Title 1"/>
          <p:cNvSpPr txBox="1"/>
          <p:nvPr/>
        </p:nvSpPr>
        <p:spPr>
          <a:xfrm>
            <a:off x="1774373" y="1844276"/>
            <a:ext cx="7358743" cy="101713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200" b="1" dirty="0">
                <a:solidFill>
                  <a:srgbClr val="002060"/>
                </a:solidFill>
                <a:latin typeface="Times New Roman" panose="02020603050405020304" charset="0"/>
                <a:cs typeface="Times New Roman" panose="02020603050405020304" charset="0"/>
              </a:rPr>
              <a:t>Title</a:t>
            </a:r>
            <a:r>
              <a:rPr lang="en-US" sz="2400" b="1" dirty="0">
                <a:solidFill>
                  <a:srgbClr val="002060"/>
                </a:solidFill>
                <a:latin typeface="Times New Roman" panose="02020603050405020304" charset="0"/>
                <a:cs typeface="Times New Roman" panose="02020603050405020304" charset="0"/>
              </a:rPr>
              <a:t>:</a:t>
            </a:r>
            <a:endParaRPr lang="en-US" sz="2400" b="1" dirty="0">
              <a:solidFill>
                <a:srgbClr val="002060"/>
              </a:solidFill>
              <a:latin typeface="Times New Roman" panose="02020603050405020304" charset="0"/>
              <a:cs typeface="Times New Roman" panose="02020603050405020304" charset="0"/>
            </a:endParaRPr>
          </a:p>
          <a:p>
            <a:r>
              <a:rPr lang="en-IN" altLang="en-US" sz="2400" b="1" dirty="0">
                <a:solidFill>
                  <a:srgbClr val="002060"/>
                </a:solidFill>
                <a:latin typeface="Times New Roman" panose="02020603050405020304" charset="0"/>
                <a:cs typeface="Times New Roman" panose="02020603050405020304" charset="0"/>
              </a:rPr>
              <a:t>Intelligent Machines in Vehicle Platooning </a:t>
            </a:r>
            <a:endParaRPr lang="en-IN" altLang="en-US" sz="2400" b="1" dirty="0">
              <a:solidFill>
                <a:srgbClr val="002060"/>
              </a:solidFill>
              <a:latin typeface="Times New Roman" panose="02020603050405020304" charset="0"/>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130629" y="134768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9" name="Title 1"/>
          <p:cNvSpPr txBox="1"/>
          <p:nvPr/>
        </p:nvSpPr>
        <p:spPr>
          <a:xfrm>
            <a:off x="321796" y="531449"/>
            <a:ext cx="4457033" cy="864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rgbClr val="002060"/>
                </a:solidFill>
                <a:latin typeface="Times New Roman" panose="02020603050405020304" charset="0"/>
                <a:cs typeface="Times New Roman" panose="02020603050405020304" charset="0"/>
              </a:rPr>
              <a:t>Proposed System</a:t>
            </a:r>
            <a:endParaRPr lang="en-US" sz="3600" b="1" dirty="0">
              <a:solidFill>
                <a:srgbClr val="002060"/>
              </a:solidFill>
              <a:latin typeface="Times New Roman" panose="02020603050405020304" charset="0"/>
              <a:cs typeface="Times New Roman" panose="02020603050405020304" charset="0"/>
            </a:endParaRPr>
          </a:p>
        </p:txBody>
      </p:sp>
      <p:sp>
        <p:nvSpPr>
          <p:cNvPr id="3"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2" name="Text Box 1"/>
          <p:cNvSpPr txBox="1"/>
          <p:nvPr/>
        </p:nvSpPr>
        <p:spPr>
          <a:xfrm>
            <a:off x="211455" y="1958975"/>
            <a:ext cx="11406505" cy="4517390"/>
          </a:xfrm>
          <a:prstGeom prst="rect">
            <a:avLst/>
          </a:prstGeom>
          <a:noFill/>
        </p:spPr>
        <p:txBody>
          <a:bodyPr wrap="square" rtlCol="0">
            <a:noAutofit/>
          </a:bodyPr>
          <a:lstStyle/>
          <a:p>
            <a:pPr indent="0">
              <a:buFont typeface="Arial" panose="020B0604020202020204" pitchFamily="34" charset="0"/>
              <a:buNone/>
            </a:pP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0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0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000" dirty="0">
              <a:latin typeface="Times New Roman" panose="02020603050405020304" charset="0"/>
              <a:cs typeface="Times New Roman" panose="02020603050405020304" charset="0"/>
            </a:endParaRPr>
          </a:p>
        </p:txBody>
      </p:sp>
      <p:pic>
        <p:nvPicPr>
          <p:cNvPr id="6" name="Picture 5"/>
          <p:cNvPicPr>
            <a:picLocks noChangeAspect="1"/>
          </p:cNvPicPr>
          <p:nvPr/>
        </p:nvPicPr>
        <p:blipFill>
          <a:blip r:embed="rId1"/>
          <a:stretch>
            <a:fillRect/>
          </a:stretch>
        </p:blipFill>
        <p:spPr>
          <a:xfrm>
            <a:off x="1016000" y="1542415"/>
            <a:ext cx="10160000" cy="523367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148558" y="1340675"/>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9" name="Title 1"/>
          <p:cNvSpPr txBox="1"/>
          <p:nvPr/>
        </p:nvSpPr>
        <p:spPr>
          <a:xfrm>
            <a:off x="321796" y="531449"/>
            <a:ext cx="4457033" cy="864275"/>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rgbClr val="002060"/>
                </a:solidFill>
                <a:latin typeface="Times New Roman" panose="02020603050405020304" charset="0"/>
                <a:cs typeface="Times New Roman" panose="02020603050405020304" charset="0"/>
              </a:rPr>
              <a:t>Software Requirements</a:t>
            </a:r>
            <a:endParaRPr lang="en-US" sz="3600" b="1" dirty="0">
              <a:solidFill>
                <a:srgbClr val="002060"/>
              </a:solidFill>
              <a:latin typeface="Times New Roman" panose="02020603050405020304" charset="0"/>
              <a:cs typeface="Times New Roman" panose="02020603050405020304" charset="0"/>
            </a:endParaRPr>
          </a:p>
        </p:txBody>
      </p:sp>
      <p:sp>
        <p:nvSpPr>
          <p:cNvPr id="3"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2" name="Text Box 1"/>
          <p:cNvSpPr txBox="1"/>
          <p:nvPr/>
        </p:nvSpPr>
        <p:spPr>
          <a:xfrm>
            <a:off x="407932" y="1872325"/>
            <a:ext cx="11209655" cy="4582795"/>
          </a:xfrm>
          <a:prstGeom prst="rect">
            <a:avLst/>
          </a:prstGeom>
          <a:noFill/>
        </p:spPr>
        <p:txBody>
          <a:bodyPr wrap="square" rtlCol="0">
            <a:noAutofit/>
          </a:bodyPr>
          <a:lstStyle/>
          <a:p>
            <a:pPr marL="457200" indent="-457200">
              <a:buAutoNum type="arabicPeriod"/>
            </a:pPr>
            <a:r>
              <a:rPr lang="en-IN" sz="2400" dirty="0">
                <a:latin typeface="Times New Roman" panose="02020603050405020304" charset="0"/>
                <a:cs typeface="Times New Roman" panose="02020603050405020304" charset="0"/>
              </a:rPr>
              <a:t>Python Version: The application should be developed using Python 3.x to leverage the latest features and libraries.</a:t>
            </a:r>
            <a:endParaRPr lang="en-IN" sz="2400" dirty="0">
              <a:latin typeface="Times New Roman" panose="02020603050405020304" charset="0"/>
              <a:cs typeface="Times New Roman" panose="02020603050405020304" charset="0"/>
            </a:endParaRPr>
          </a:p>
          <a:p>
            <a:pPr marL="457200" indent="-457200">
              <a:buAutoNum type="arabicPeriod"/>
            </a:pPr>
            <a:endParaRPr lang="en-IN" sz="2400" dirty="0">
              <a:latin typeface="Times New Roman" panose="02020603050405020304" charset="0"/>
              <a:cs typeface="Times New Roman" panose="02020603050405020304" charset="0"/>
            </a:endParaRPr>
          </a:p>
          <a:p>
            <a:pPr marL="457200" indent="-457200">
              <a:buAutoNum type="arabicPeriod"/>
            </a:pPr>
            <a:r>
              <a:rPr lang="en-IN" sz="2400" dirty="0">
                <a:latin typeface="Times New Roman" panose="02020603050405020304" charset="0"/>
                <a:cs typeface="Times New Roman" panose="02020603050405020304" charset="0"/>
              </a:rPr>
              <a:t>Required Libraries: It must include necessary Python libraries such as NumPy and Matplotlib for data processing and visualization, which should be specified in the documentation for installation.</a:t>
            </a:r>
            <a:endParaRPr lang="en-IN" sz="2400" dirty="0">
              <a:latin typeface="Times New Roman" panose="02020603050405020304" charset="0"/>
              <a:cs typeface="Times New Roman" panose="02020603050405020304" charset="0"/>
            </a:endParaRPr>
          </a:p>
          <a:p>
            <a:pPr marL="457200" indent="-457200">
              <a:buAutoNum type="arabicPeriod"/>
            </a:pPr>
            <a:endParaRPr lang="en-IN" sz="2400" dirty="0">
              <a:latin typeface="Times New Roman" panose="02020603050405020304" charset="0"/>
              <a:cs typeface="Times New Roman" panose="02020603050405020304" charset="0"/>
            </a:endParaRPr>
          </a:p>
          <a:p>
            <a:pPr marL="457200" indent="-457200">
              <a:buAutoNum type="arabicPeriod"/>
            </a:pPr>
            <a:r>
              <a:rPr lang="en-IN" sz="2400" dirty="0">
                <a:latin typeface="Times New Roman" panose="02020603050405020304" charset="0"/>
                <a:cs typeface="Times New Roman" panose="02020603050405020304" charset="0"/>
              </a:rPr>
              <a:t>Operating Systems: The application should be designed to work on multiple operating systems, including Windows, macOS, and Linux, ensuring broad accessibility for users.</a:t>
            </a:r>
            <a:endParaRPr lang="en-IN" sz="2400" dirty="0">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67876" y="133171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9" name="Title 1"/>
          <p:cNvSpPr txBox="1"/>
          <p:nvPr/>
        </p:nvSpPr>
        <p:spPr>
          <a:xfrm>
            <a:off x="321796" y="531449"/>
            <a:ext cx="4936004" cy="864275"/>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rgbClr val="002060"/>
                </a:solidFill>
                <a:latin typeface="Times New Roman" panose="02020603050405020304" charset="0"/>
                <a:cs typeface="Times New Roman" panose="02020603050405020304" charset="0"/>
              </a:rPr>
              <a:t>Hardware Requirements</a:t>
            </a:r>
            <a:endParaRPr lang="en-US" sz="3600" b="1" dirty="0">
              <a:solidFill>
                <a:srgbClr val="002060"/>
              </a:solidFill>
              <a:latin typeface="Times New Roman" panose="02020603050405020304" charset="0"/>
              <a:cs typeface="Times New Roman" panose="02020603050405020304" charset="0"/>
            </a:endParaRPr>
          </a:p>
        </p:txBody>
      </p:sp>
      <p:sp>
        <p:nvSpPr>
          <p:cNvPr id="2"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3" name="Text Box 2"/>
          <p:cNvSpPr txBox="1"/>
          <p:nvPr/>
        </p:nvSpPr>
        <p:spPr>
          <a:xfrm>
            <a:off x="321796" y="1968658"/>
            <a:ext cx="11047730" cy="4476115"/>
          </a:xfrm>
          <a:prstGeom prst="rect">
            <a:avLst/>
          </a:prstGeom>
          <a:noFill/>
        </p:spPr>
        <p:txBody>
          <a:bodyPr wrap="square" rtlCol="0">
            <a:noAutofit/>
          </a:bodyPr>
          <a:lstStyle/>
          <a:p>
            <a:pPr marL="342900" indent="-342900">
              <a:buAutoNum type="arabicPeriod"/>
            </a:pPr>
            <a:r>
              <a:rPr lang="en-IN" altLang="en-US" sz="2400" dirty="0">
                <a:latin typeface="Times New Roman" panose="02020603050405020304" charset="0"/>
                <a:cs typeface="Times New Roman" panose="02020603050405020304" charset="0"/>
              </a:rPr>
              <a:t>Processor: A multi-core processor (e.g., Intel i5 or equivalent) to handle computational tasks efficiently.</a:t>
            </a:r>
            <a:endParaRPr lang="en-IN" altLang="en-US" sz="2400" dirty="0">
              <a:latin typeface="Times New Roman" panose="02020603050405020304" charset="0"/>
              <a:cs typeface="Times New Roman" panose="02020603050405020304" charset="0"/>
            </a:endParaRPr>
          </a:p>
          <a:p>
            <a:pPr marL="342900" indent="-342900">
              <a:buAutoNum type="arabicPeriod"/>
            </a:pPr>
            <a:endParaRPr lang="en-IN" altLang="en-US" sz="2400" dirty="0">
              <a:latin typeface="Times New Roman" panose="02020603050405020304" charset="0"/>
              <a:cs typeface="Times New Roman" panose="02020603050405020304" charset="0"/>
            </a:endParaRPr>
          </a:p>
          <a:p>
            <a:pPr marL="342900" indent="-342900">
              <a:buAutoNum type="arabicPeriod"/>
            </a:pPr>
            <a:r>
              <a:rPr lang="en-IN" altLang="en-US" sz="2400" dirty="0">
                <a:latin typeface="Times New Roman" panose="02020603050405020304" charset="0"/>
                <a:cs typeface="Times New Roman" panose="02020603050405020304" charset="0"/>
              </a:rPr>
              <a:t>RAM: At least 8 GB of RAM to support smooth operation during simulations, especially for larger scenarios.</a:t>
            </a:r>
            <a:endParaRPr lang="en-IN" altLang="en-US" sz="2400" dirty="0">
              <a:latin typeface="Times New Roman" panose="02020603050405020304" charset="0"/>
              <a:cs typeface="Times New Roman" panose="02020603050405020304" charset="0"/>
            </a:endParaRPr>
          </a:p>
          <a:p>
            <a:pPr marL="342900" indent="-342900">
              <a:buAutoNum type="arabicPeriod"/>
            </a:pPr>
            <a:endParaRPr lang="en-IN" altLang="en-US" sz="2400" dirty="0">
              <a:latin typeface="Times New Roman" panose="02020603050405020304" charset="0"/>
              <a:cs typeface="Times New Roman" panose="02020603050405020304" charset="0"/>
            </a:endParaRPr>
          </a:p>
          <a:p>
            <a:pPr marL="342900" indent="-342900">
              <a:buAutoNum type="arabicPeriod"/>
            </a:pPr>
            <a:r>
              <a:rPr lang="en-IN" altLang="en-US" sz="2400" dirty="0">
                <a:latin typeface="Times New Roman" panose="02020603050405020304" charset="0"/>
                <a:cs typeface="Times New Roman" panose="02020603050405020304" charset="0"/>
              </a:rPr>
              <a:t>Storage: Sufficient disk space to store simulation data and results, with at least 500 MB available for installation and running simulations.</a:t>
            </a:r>
            <a:endParaRPr lang="en-IN" altLang="en-US" sz="2400" dirty="0">
              <a:latin typeface="Times New Roman" panose="02020603050405020304" charset="0"/>
              <a:cs typeface="Times New Roman" panose="020206030504050203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130629" y="134768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9" name="Title 1"/>
          <p:cNvSpPr txBox="1"/>
          <p:nvPr/>
        </p:nvSpPr>
        <p:spPr>
          <a:xfrm>
            <a:off x="3021453" y="2996862"/>
            <a:ext cx="3564404" cy="864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rgbClr val="002060"/>
                </a:solidFill>
                <a:latin typeface="Times New Roman" panose="02020603050405020304" charset="0"/>
                <a:cs typeface="Times New Roman" panose="02020603050405020304" charset="0"/>
              </a:rPr>
              <a:t>Thanking You</a:t>
            </a:r>
            <a:endParaRPr lang="en-US" sz="3600" b="1" dirty="0">
              <a:solidFill>
                <a:srgbClr val="002060"/>
              </a:solidFill>
              <a:latin typeface="Times New Roman" panose="02020603050405020304" charset="0"/>
              <a:cs typeface="Times New Roman" panose="02020603050405020304" charset="0"/>
            </a:endParaRPr>
          </a:p>
        </p:txBody>
      </p:sp>
      <p:sp>
        <p:nvSpPr>
          <p:cNvPr id="3"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a:xfrm>
            <a:off x="707571" y="6065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cxnSp>
        <p:nvCxnSpPr>
          <p:cNvPr id="6" name="Straight Connector 5"/>
          <p:cNvCxnSpPr/>
          <p:nvPr/>
        </p:nvCxnSpPr>
        <p:spPr>
          <a:xfrm flipV="1">
            <a:off x="130629" y="134768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2" name="Title 1"/>
          <p:cNvSpPr txBox="1"/>
          <p:nvPr/>
        </p:nvSpPr>
        <p:spPr>
          <a:xfrm>
            <a:off x="419766" y="2484994"/>
            <a:ext cx="6481777" cy="4113897"/>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002060"/>
                </a:solidFill>
                <a:latin typeface="Times New Roman" panose="02020603050405020304" charset="0"/>
                <a:cs typeface="Times New Roman" panose="02020603050405020304" charset="0"/>
              </a:rPr>
              <a:t>Contents:</a:t>
            </a:r>
            <a:endParaRPr lang="en-US" b="1" dirty="0">
              <a:solidFill>
                <a:srgbClr val="002060"/>
              </a:solidFill>
              <a:latin typeface="Times New Roman" panose="02020603050405020304" charset="0"/>
              <a:cs typeface="Times New Roman" panose="02020603050405020304" charset="0"/>
            </a:endParaRPr>
          </a:p>
          <a:p>
            <a:endParaRPr lang="en-US" b="1" dirty="0">
              <a:solidFill>
                <a:srgbClr val="002060"/>
              </a:solidFill>
              <a:latin typeface="Times New Roman" panose="02020603050405020304" charset="0"/>
              <a:cs typeface="Times New Roman" panose="02020603050405020304" charset="0"/>
            </a:endParaRPr>
          </a:p>
          <a:p>
            <a:pPr algn="just"/>
            <a:r>
              <a:rPr lang="en-US" b="1" dirty="0">
                <a:solidFill>
                  <a:srgbClr val="002060"/>
                </a:solidFill>
                <a:latin typeface="Times New Roman" panose="02020603050405020304" charset="0"/>
                <a:cs typeface="Times New Roman" panose="02020603050405020304" charset="0"/>
              </a:rPr>
              <a:t> Abstract</a:t>
            </a:r>
            <a:endParaRPr lang="en-US" b="1" dirty="0">
              <a:solidFill>
                <a:srgbClr val="002060"/>
              </a:solidFill>
              <a:latin typeface="Times New Roman" panose="02020603050405020304" charset="0"/>
              <a:cs typeface="Times New Roman" panose="02020603050405020304" charset="0"/>
            </a:endParaRPr>
          </a:p>
          <a:p>
            <a:pPr algn="just"/>
            <a:endParaRPr lang="en-US" b="1" dirty="0">
              <a:solidFill>
                <a:srgbClr val="002060"/>
              </a:solidFill>
              <a:latin typeface="Times New Roman" panose="02020603050405020304" charset="0"/>
              <a:cs typeface="Times New Roman" panose="02020603050405020304" charset="0"/>
            </a:endParaRPr>
          </a:p>
          <a:p>
            <a:pPr algn="just"/>
            <a:r>
              <a:rPr lang="en-IN" b="1" dirty="0">
                <a:solidFill>
                  <a:srgbClr val="002060"/>
                </a:solidFill>
                <a:latin typeface="Times New Roman" panose="02020603050405020304" charset="0"/>
                <a:cs typeface="Times New Roman" panose="02020603050405020304" charset="0"/>
              </a:rPr>
              <a:t> Introduction</a:t>
            </a:r>
            <a:endParaRPr lang="en-IN" b="1" dirty="0">
              <a:solidFill>
                <a:srgbClr val="002060"/>
              </a:solidFill>
              <a:latin typeface="Times New Roman" panose="02020603050405020304" charset="0"/>
              <a:cs typeface="Times New Roman" panose="02020603050405020304" charset="0"/>
            </a:endParaRPr>
          </a:p>
          <a:p>
            <a:pPr algn="just"/>
            <a:endParaRPr lang="en-IN" b="1" dirty="0">
              <a:solidFill>
                <a:srgbClr val="002060"/>
              </a:solidFill>
              <a:latin typeface="Times New Roman" panose="02020603050405020304" charset="0"/>
              <a:cs typeface="Times New Roman" panose="02020603050405020304" charset="0"/>
            </a:endParaRPr>
          </a:p>
          <a:p>
            <a:pPr algn="just"/>
            <a:r>
              <a:rPr lang="en-IN" b="1" dirty="0">
                <a:solidFill>
                  <a:srgbClr val="002060"/>
                </a:solidFill>
                <a:latin typeface="Times New Roman" panose="02020603050405020304" charset="0"/>
                <a:cs typeface="Times New Roman" panose="02020603050405020304" charset="0"/>
              </a:rPr>
              <a:t> Literature survey</a:t>
            </a:r>
            <a:endParaRPr lang="en-IN" b="1" dirty="0">
              <a:solidFill>
                <a:srgbClr val="002060"/>
              </a:solidFill>
              <a:latin typeface="Times New Roman" panose="02020603050405020304" charset="0"/>
              <a:cs typeface="Times New Roman" panose="02020603050405020304" charset="0"/>
            </a:endParaRPr>
          </a:p>
          <a:p>
            <a:pPr algn="just"/>
            <a:endParaRPr lang="en-IN" b="1" dirty="0">
              <a:solidFill>
                <a:srgbClr val="002060"/>
              </a:solidFill>
              <a:latin typeface="Times New Roman" panose="02020603050405020304" charset="0"/>
              <a:cs typeface="Times New Roman" panose="02020603050405020304" charset="0"/>
            </a:endParaRPr>
          </a:p>
          <a:p>
            <a:pPr algn="just"/>
            <a:r>
              <a:rPr lang="en-IN" b="1" dirty="0">
                <a:solidFill>
                  <a:srgbClr val="002060"/>
                </a:solidFill>
                <a:latin typeface="Times New Roman" panose="02020603050405020304" charset="0"/>
                <a:cs typeface="Times New Roman" panose="02020603050405020304" charset="0"/>
              </a:rPr>
              <a:t> Protocols</a:t>
            </a:r>
            <a:endParaRPr lang="en-IN" b="1" dirty="0">
              <a:solidFill>
                <a:srgbClr val="002060"/>
              </a:solidFill>
              <a:latin typeface="Times New Roman" panose="02020603050405020304" charset="0"/>
              <a:cs typeface="Times New Roman" panose="02020603050405020304" charset="0"/>
            </a:endParaRPr>
          </a:p>
          <a:p>
            <a:pPr algn="just"/>
            <a:endParaRPr lang="en-IN" b="1" dirty="0">
              <a:solidFill>
                <a:srgbClr val="002060"/>
              </a:solidFill>
              <a:latin typeface="Times New Roman" panose="02020603050405020304" charset="0"/>
              <a:cs typeface="Times New Roman" panose="02020603050405020304" charset="0"/>
            </a:endParaRPr>
          </a:p>
          <a:p>
            <a:pPr algn="just"/>
            <a:r>
              <a:rPr lang="en-IN" b="1" dirty="0">
                <a:solidFill>
                  <a:srgbClr val="002060"/>
                </a:solidFill>
                <a:latin typeface="Times New Roman" panose="02020603050405020304" charset="0"/>
                <a:cs typeface="Times New Roman" panose="02020603050405020304" charset="0"/>
              </a:rPr>
              <a:t> Proposed System</a:t>
            </a:r>
            <a:endParaRPr lang="en-IN" b="1" dirty="0">
              <a:solidFill>
                <a:srgbClr val="002060"/>
              </a:solidFill>
              <a:latin typeface="Times New Roman" panose="02020603050405020304" charset="0"/>
              <a:cs typeface="Times New Roman" panose="02020603050405020304" charset="0"/>
            </a:endParaRPr>
          </a:p>
          <a:p>
            <a:pPr algn="just"/>
            <a:endParaRPr lang="en-IN" b="1" dirty="0">
              <a:solidFill>
                <a:srgbClr val="002060"/>
              </a:solidFill>
              <a:latin typeface="Times New Roman" panose="02020603050405020304" charset="0"/>
              <a:cs typeface="Times New Roman" panose="02020603050405020304" charset="0"/>
            </a:endParaRPr>
          </a:p>
          <a:p>
            <a:pPr algn="just"/>
            <a:r>
              <a:rPr lang="en-IN" b="1" dirty="0">
                <a:solidFill>
                  <a:srgbClr val="002060"/>
                </a:solidFill>
                <a:latin typeface="Times New Roman" panose="02020603050405020304" charset="0"/>
                <a:cs typeface="Times New Roman" panose="02020603050405020304" charset="0"/>
              </a:rPr>
              <a:t> Software Requirements</a:t>
            </a:r>
            <a:endParaRPr lang="en-IN" b="1" dirty="0">
              <a:solidFill>
                <a:srgbClr val="002060"/>
              </a:solidFill>
              <a:latin typeface="Times New Roman" panose="02020603050405020304" charset="0"/>
              <a:cs typeface="Times New Roman" panose="02020603050405020304" charset="0"/>
            </a:endParaRPr>
          </a:p>
          <a:p>
            <a:pPr algn="just"/>
            <a:endParaRPr lang="en-IN" b="1" dirty="0">
              <a:solidFill>
                <a:srgbClr val="002060"/>
              </a:solidFill>
              <a:latin typeface="Times New Roman" panose="02020603050405020304" charset="0"/>
              <a:cs typeface="Times New Roman" panose="02020603050405020304" charset="0"/>
            </a:endParaRPr>
          </a:p>
          <a:p>
            <a:pPr algn="just"/>
            <a:r>
              <a:rPr lang="en-IN" b="1" dirty="0">
                <a:solidFill>
                  <a:srgbClr val="002060"/>
                </a:solidFill>
                <a:latin typeface="Times New Roman" panose="02020603050405020304" charset="0"/>
                <a:cs typeface="Times New Roman" panose="02020603050405020304" charset="0"/>
              </a:rPr>
              <a:t> Hardware Requirement</a:t>
            </a:r>
            <a:endParaRPr lang="en-IN" b="1" dirty="0">
              <a:solidFill>
                <a:srgbClr val="002060"/>
              </a:solidFill>
              <a:latin typeface="Times New Roman" panose="02020603050405020304" charset="0"/>
              <a:cs typeface="Times New Roman" panose="02020603050405020304" charset="0"/>
            </a:endParaRPr>
          </a:p>
          <a:p>
            <a:pPr algn="just"/>
            <a:r>
              <a:rPr lang="en-IN" sz="2800" b="1" dirty="0">
                <a:solidFill>
                  <a:srgbClr val="002060"/>
                </a:solidFill>
                <a:latin typeface="Times New Roman" panose="02020603050405020304" charset="0"/>
                <a:cs typeface="Times New Roman" panose="02020603050405020304" charset="0"/>
              </a:rPr>
              <a:t> </a:t>
            </a:r>
            <a:endParaRPr lang="en-IN" sz="2800" b="1" dirty="0">
              <a:solidFill>
                <a:srgbClr val="002060"/>
              </a:solidFill>
              <a:latin typeface="Times New Roman" panose="02020603050405020304" charset="0"/>
              <a:cs typeface="Times New Roman" panose="02020603050405020304" charset="0"/>
            </a:endParaRPr>
          </a:p>
          <a:p>
            <a:endParaRPr lang="en-US" sz="2800" b="1" dirty="0">
              <a:solidFill>
                <a:srgbClr val="002060"/>
              </a:solidFill>
              <a:latin typeface="Times New Roman" panose="02020603050405020304" charset="0"/>
              <a:cs typeface="Times New Roman" panose="02020603050405020304" charset="0"/>
            </a:endParaRPr>
          </a:p>
          <a:p>
            <a:endParaRPr lang="en-US" sz="2800" b="1" dirty="0">
              <a:solidFill>
                <a:srgbClr val="002060"/>
              </a:solidFill>
              <a:latin typeface="Times New Roman" panose="02020603050405020304" charset="0"/>
              <a:cs typeface="Times New Roman" panose="02020603050405020304" charset="0"/>
            </a:endParaRPr>
          </a:p>
          <a:p>
            <a:endParaRPr lang="en-US" sz="3600" b="1" dirty="0">
              <a:solidFill>
                <a:srgbClr val="002060"/>
              </a:solidFill>
              <a:latin typeface="Times New Roman" panose="02020603050405020304" charset="0"/>
              <a:cs typeface="Times New Roman" panose="02020603050405020304" charset="0"/>
            </a:endParaRPr>
          </a:p>
          <a:p>
            <a:endParaRPr lang="en-US" sz="3600" b="1" dirty="0">
              <a:solidFill>
                <a:srgbClr val="002060"/>
              </a:solidFill>
              <a:latin typeface="Times New Roman" panose="02020603050405020304" charset="0"/>
              <a:cs typeface="Times New Roman" panose="02020603050405020304" charset="0"/>
            </a:endParaRPr>
          </a:p>
        </p:txBody>
      </p:sp>
      <p:sp>
        <p:nvSpPr>
          <p:cNvPr id="7" name="Title 1"/>
          <p:cNvSpPr txBox="1"/>
          <p:nvPr/>
        </p:nvSpPr>
        <p:spPr>
          <a:xfrm>
            <a:off x="419554" y="659137"/>
            <a:ext cx="9263743" cy="74113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002060"/>
                </a:solidFill>
                <a:latin typeface="Times New Roman" panose="02020603050405020304" charset="0"/>
                <a:cs typeface="Times New Roman" panose="02020603050405020304" charset="0"/>
              </a:rPr>
              <a:t>Title</a:t>
            </a:r>
            <a:r>
              <a:rPr lang="en-US" sz="3200" b="1" dirty="0">
                <a:solidFill>
                  <a:srgbClr val="002060"/>
                </a:solidFill>
                <a:latin typeface="LM Roman 10" panose="00000500000000000000" pitchFamily="50" charset="0"/>
              </a:rPr>
              <a:t>:</a:t>
            </a:r>
            <a:endParaRPr lang="en-US" sz="3200" b="1" dirty="0">
              <a:solidFill>
                <a:srgbClr val="002060"/>
              </a:solidFill>
              <a:latin typeface="LM Roman 10" panose="00000500000000000000" pitchFamily="50" charset="0"/>
            </a:endParaRPr>
          </a:p>
        </p:txBody>
      </p:sp>
      <p:sp>
        <p:nvSpPr>
          <p:cNvPr id="5" name="Title 1"/>
          <p:cNvSpPr txBox="1"/>
          <p:nvPr/>
        </p:nvSpPr>
        <p:spPr>
          <a:xfrm>
            <a:off x="234315" y="112552"/>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130629" y="134768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11" name="Title 1"/>
          <p:cNvSpPr txBox="1"/>
          <p:nvPr/>
        </p:nvSpPr>
        <p:spPr>
          <a:xfrm>
            <a:off x="321796" y="531449"/>
            <a:ext cx="6960747" cy="864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rgbClr val="002060"/>
                </a:solidFill>
                <a:latin typeface="Times New Roman" panose="02020603050405020304" charset="0"/>
                <a:cs typeface="Times New Roman" panose="02020603050405020304" charset="0"/>
              </a:rPr>
              <a:t>Abstract</a:t>
            </a:r>
            <a:endParaRPr lang="en-US" sz="3600" b="1" dirty="0">
              <a:solidFill>
                <a:srgbClr val="002060"/>
              </a:solidFill>
              <a:latin typeface="Times New Roman" panose="02020603050405020304" charset="0"/>
              <a:cs typeface="Times New Roman" panose="02020603050405020304" charset="0"/>
            </a:endParaRPr>
          </a:p>
        </p:txBody>
      </p:sp>
      <p:sp>
        <p:nvSpPr>
          <p:cNvPr id="3"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2" name="Text Box 1"/>
          <p:cNvSpPr txBox="1"/>
          <p:nvPr/>
        </p:nvSpPr>
        <p:spPr>
          <a:xfrm>
            <a:off x="130810" y="1986915"/>
            <a:ext cx="11826240" cy="4758055"/>
          </a:xfrm>
          <a:prstGeom prst="rect">
            <a:avLst/>
          </a:prstGeom>
          <a:noFill/>
        </p:spPr>
        <p:txBody>
          <a:bodyPr wrap="square" rtlCol="0" anchor="t">
            <a:noAutofit/>
          </a:bodyPr>
          <a:lstStyle/>
          <a:p>
            <a:pPr marL="285750" indent="-285750">
              <a:buFont typeface="Wingdings" panose="05000000000000000000" charset="0"/>
              <a:buChar char="Ø"/>
            </a:pPr>
            <a:r>
              <a:rPr lang="en-US" sz="2400" dirty="0">
                <a:latin typeface="Times New Roman" panose="02020603050405020304" charset="0"/>
                <a:cs typeface="Times New Roman" panose="02020603050405020304" charset="0"/>
              </a:rPr>
              <a:t>This project focuses on developing an advanced vehicle platooning system that is adaptable to various vehicle types, including trucks, buses, and cars. </a:t>
            </a:r>
            <a:endParaRPr lang="en-US" sz="2400" dirty="0">
              <a:latin typeface="Times New Roman" panose="02020603050405020304" charset="0"/>
              <a:cs typeface="Times New Roman" panose="02020603050405020304" charset="0"/>
            </a:endParaRPr>
          </a:p>
          <a:p>
            <a:pPr marL="285750" indent="-285750">
              <a:buFont typeface="Wingdings" panose="05000000000000000000" charset="0"/>
              <a:buChar char="Ø"/>
            </a:pPr>
            <a:endParaRPr lang="en-US" sz="2400" dirty="0">
              <a:latin typeface="Times New Roman" panose="02020603050405020304" charset="0"/>
              <a:cs typeface="Times New Roman" panose="02020603050405020304" charset="0"/>
            </a:endParaRPr>
          </a:p>
          <a:p>
            <a:pPr marL="285750" indent="-285750">
              <a:buFont typeface="Wingdings" panose="05000000000000000000" charset="0"/>
              <a:buChar char="Ø"/>
            </a:pPr>
            <a:r>
              <a:rPr lang="en-US" sz="2400" dirty="0">
                <a:latin typeface="Times New Roman" panose="02020603050405020304" charset="0"/>
                <a:cs typeface="Times New Roman" panose="02020603050405020304" charset="0"/>
              </a:rPr>
              <a:t>Utilize existing communication standards, including Cellular Vehicle-to-Everything (C-V2X)</a:t>
            </a:r>
            <a:r>
              <a:rPr lang="en-IN" altLang="en-US" sz="2400" dirty="0">
                <a:latin typeface="Times New Roman" panose="02020603050405020304" charset="0"/>
                <a:cs typeface="Times New Roman" panose="02020603050405020304" charset="0"/>
              </a:rPr>
              <a:t>and </a:t>
            </a:r>
            <a:r>
              <a:rPr lang="en-IN" sz="2400" dirty="0">
                <a:latin typeface="Times New Roman" panose="02020603050405020304" charset="0"/>
                <a:cs typeface="Times New Roman" panose="02020603050405020304" charset="0"/>
                <a:sym typeface="+mn-ea"/>
              </a:rPr>
              <a:t>URLLC (Ultra-Reliable Low Latency Communication)</a:t>
            </a:r>
            <a:r>
              <a:rPr lang="en-US" sz="2400" dirty="0">
                <a:latin typeface="Times New Roman" panose="02020603050405020304" charset="0"/>
                <a:cs typeface="Times New Roman" panose="02020603050405020304" charset="0"/>
              </a:rPr>
              <a:t>.</a:t>
            </a:r>
            <a:endParaRPr lang="en-US" sz="2400" dirty="0">
              <a:latin typeface="Times New Roman" panose="02020603050405020304" charset="0"/>
              <a:cs typeface="Times New Roman" panose="02020603050405020304" charset="0"/>
            </a:endParaRPr>
          </a:p>
          <a:p>
            <a:pPr marL="285750" indent="-285750">
              <a:buFont typeface="Wingdings" panose="05000000000000000000" charset="0"/>
              <a:buChar char="Ø"/>
            </a:pPr>
            <a:endParaRPr lang="en-US" sz="2400" dirty="0">
              <a:latin typeface="Times New Roman" panose="02020603050405020304" charset="0"/>
              <a:cs typeface="Times New Roman" panose="02020603050405020304" charset="0"/>
              <a:sym typeface="+mn-ea"/>
            </a:endParaRPr>
          </a:p>
          <a:p>
            <a:pPr marL="285750" indent="-285750">
              <a:buFont typeface="Wingdings" panose="05000000000000000000" charset="0"/>
              <a:buChar char="Ø"/>
            </a:pPr>
            <a:r>
              <a:rPr lang="en-US" sz="2400" dirty="0">
                <a:latin typeface="Times New Roman" panose="02020603050405020304" charset="0"/>
                <a:cs typeface="Times New Roman" panose="02020603050405020304" charset="0"/>
              </a:rPr>
              <a:t>Integrate </a:t>
            </a:r>
            <a:r>
              <a:rPr lang="en-IN" sz="2400" dirty="0">
                <a:latin typeface="Times New Roman" panose="02020603050405020304" charset="0"/>
                <a:cs typeface="Times New Roman" panose="02020603050405020304" charset="0"/>
              </a:rPr>
              <a:t>Geographic Routing Protocol </a:t>
            </a:r>
            <a:r>
              <a:rPr lang="en-US" sz="2400" dirty="0">
                <a:latin typeface="Times New Roman" panose="02020603050405020304" charset="0"/>
                <a:cs typeface="Times New Roman" panose="02020603050405020304" charset="0"/>
              </a:rPr>
              <a:t>(GRP) and </a:t>
            </a:r>
            <a:r>
              <a:rPr lang="en-IN" sz="2400" dirty="0">
                <a:latin typeface="Times New Roman" panose="02020603050405020304" charset="0"/>
                <a:cs typeface="Times New Roman" panose="02020603050405020304" charset="0"/>
              </a:rPr>
              <a:t>Greedy Perimeter Stateless Routing </a:t>
            </a:r>
            <a:r>
              <a:rPr lang="en-US" sz="2400" dirty="0">
                <a:latin typeface="Times New Roman" panose="02020603050405020304" charset="0"/>
                <a:cs typeface="Times New Roman" panose="02020603050405020304" charset="0"/>
              </a:rPr>
              <a:t>(GPSR) </a:t>
            </a:r>
            <a:r>
              <a:rPr lang="en-IN" altLang="en-US" sz="2400" dirty="0">
                <a:latin typeface="Times New Roman" panose="02020603050405020304" charset="0"/>
                <a:cs typeface="Times New Roman" panose="02020603050405020304" charset="0"/>
              </a:rPr>
              <a:t>in vehicle platooning</a:t>
            </a:r>
            <a:r>
              <a:rPr lang="en-US" sz="2400" dirty="0">
                <a:latin typeface="Times New Roman" panose="02020603050405020304" charset="0"/>
                <a:cs typeface="Times New Roman" panose="02020603050405020304" charset="0"/>
              </a:rPr>
              <a:t>.</a:t>
            </a:r>
            <a:endParaRPr lang="en-US" sz="2400" dirty="0">
              <a:latin typeface="Times New Roman" panose="02020603050405020304" charset="0"/>
              <a:cs typeface="Times New Roman" panose="02020603050405020304" charset="0"/>
            </a:endParaRPr>
          </a:p>
          <a:p>
            <a:pPr marL="285750" indent="-285750">
              <a:buFont typeface="Wingdings" panose="05000000000000000000" charset="0"/>
              <a:buChar char="Ø"/>
            </a:pPr>
            <a:endParaRPr lang="en-US" sz="2400" dirty="0">
              <a:latin typeface="Times New Roman" panose="02020603050405020304" charset="0"/>
              <a:cs typeface="Times New Roman" panose="02020603050405020304" charset="0"/>
            </a:endParaRPr>
          </a:p>
          <a:p>
            <a:pPr marL="285750" indent="-285750">
              <a:buFont typeface="Wingdings" panose="05000000000000000000" charset="0"/>
              <a:buChar char="Ø"/>
            </a:pPr>
            <a:r>
              <a:rPr lang="en-US" sz="2400" dirty="0">
                <a:latin typeface="Times New Roman" panose="02020603050405020304" charset="0"/>
                <a:cs typeface="Times New Roman" panose="02020603050405020304" charset="0"/>
              </a:rPr>
              <a:t>Created visual tools to compare protocol outcomes across various platooning scenarios.</a:t>
            </a:r>
            <a:endParaRPr lang="en-US" sz="2400" dirty="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130629" y="134768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9" name="Title 1"/>
          <p:cNvSpPr txBox="1"/>
          <p:nvPr/>
        </p:nvSpPr>
        <p:spPr>
          <a:xfrm>
            <a:off x="130661" y="500969"/>
            <a:ext cx="4457033" cy="864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rgbClr val="002060"/>
                </a:solidFill>
                <a:latin typeface="Times New Roman" panose="02020603050405020304" charset="0"/>
                <a:cs typeface="Times New Roman" panose="02020603050405020304" charset="0"/>
              </a:rPr>
              <a:t>Introduction</a:t>
            </a:r>
            <a:endParaRPr lang="en-US" sz="3600" b="1" dirty="0">
              <a:solidFill>
                <a:srgbClr val="002060"/>
              </a:solidFill>
              <a:latin typeface="Times New Roman" panose="02020603050405020304" charset="0"/>
              <a:cs typeface="Times New Roman" panose="02020603050405020304" charset="0"/>
            </a:endParaRPr>
          </a:p>
        </p:txBody>
      </p:sp>
      <p:sp>
        <p:nvSpPr>
          <p:cNvPr id="3"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2" name="Text Box 1"/>
          <p:cNvSpPr txBox="1"/>
          <p:nvPr/>
        </p:nvSpPr>
        <p:spPr>
          <a:xfrm>
            <a:off x="321945" y="1841500"/>
            <a:ext cx="11031220" cy="4623435"/>
          </a:xfrm>
          <a:prstGeom prst="rect">
            <a:avLst/>
          </a:prstGeom>
          <a:noFill/>
        </p:spPr>
        <p:txBody>
          <a:bodyPr wrap="square" rtlCol="0">
            <a:noAutofit/>
          </a:bodyPr>
          <a:lstStyle/>
          <a:p>
            <a:pPr marL="457200" indent="-457200">
              <a:buFont typeface="Arial" panose="020B0604020202020204" pitchFamily="34" charset="0"/>
              <a:buChar char="•"/>
            </a:pPr>
            <a:r>
              <a:rPr lang="en-US" sz="2200" dirty="0">
                <a:latin typeface="Times New Roman" panose="02020603050405020304" charset="0"/>
                <a:cs typeface="Times New Roman" panose="02020603050405020304" charset="0"/>
              </a:rPr>
              <a:t>Vehicle platooning refers to a group of vehicles that travel closely together, coordinated through automated driving technologies and Vehicle-to-Vehicle (V2V) communication.</a:t>
            </a:r>
            <a:endParaRPr lang="en-US" sz="2200" dirty="0">
              <a:latin typeface="Times New Roman" panose="02020603050405020304" charset="0"/>
              <a:cs typeface="Times New Roman" panose="02020603050405020304" charset="0"/>
            </a:endParaRPr>
          </a:p>
          <a:p>
            <a:endParaRPr lang="en-US" sz="2200" dirty="0">
              <a:latin typeface="Times New Roman" panose="02020603050405020304" charset="0"/>
              <a:cs typeface="Times New Roman" panose="02020603050405020304" charset="0"/>
            </a:endParaRPr>
          </a:p>
          <a:p>
            <a:pPr marL="457200" indent="-457200">
              <a:buFont typeface="Arial" panose="020B0604020202020204" pitchFamily="34" charset="0"/>
              <a:buChar char="•"/>
            </a:pPr>
            <a:r>
              <a:rPr lang="en-US" sz="2200" dirty="0">
                <a:latin typeface="Times New Roman" panose="02020603050405020304" charset="0"/>
                <a:cs typeface="Times New Roman" panose="02020603050405020304" charset="0"/>
              </a:rPr>
              <a:t>The primary goal is to improve road safety, reduce fuel consumption, and enhance traffic flow.</a:t>
            </a:r>
            <a:endParaRPr lang="en-US" sz="2200" dirty="0">
              <a:latin typeface="Times New Roman" panose="02020603050405020304" charset="0"/>
              <a:cs typeface="Times New Roman" panose="02020603050405020304" charset="0"/>
            </a:endParaRPr>
          </a:p>
        </p:txBody>
      </p:sp>
      <p:pic>
        <p:nvPicPr>
          <p:cNvPr id="7" name="Content Placeholder 6"/>
          <p:cNvPicPr>
            <a:picLocks noGrp="1" noChangeAspect="1"/>
          </p:cNvPicPr>
          <p:nvPr>
            <p:ph sz="half" idx="2"/>
          </p:nvPr>
        </p:nvPicPr>
        <p:blipFill>
          <a:blip r:embed="rId1"/>
          <a:stretch>
            <a:fillRect/>
          </a:stretch>
        </p:blipFill>
        <p:spPr>
          <a:xfrm>
            <a:off x="5786120" y="3829685"/>
            <a:ext cx="5568315" cy="2737485"/>
          </a:xfrm>
          <a:prstGeom prst="rect">
            <a:avLst/>
          </a:prstGeom>
        </p:spPr>
      </p:pic>
      <p:pic>
        <p:nvPicPr>
          <p:cNvPr id="11" name="Content Placeholder 10"/>
          <p:cNvPicPr>
            <a:picLocks noGrp="1" noChangeAspect="1"/>
          </p:cNvPicPr>
          <p:nvPr>
            <p:ph sz="half" idx="1"/>
          </p:nvPr>
        </p:nvPicPr>
        <p:blipFill>
          <a:blip r:embed="rId2"/>
          <a:stretch>
            <a:fillRect/>
          </a:stretch>
        </p:blipFill>
        <p:spPr>
          <a:xfrm>
            <a:off x="701040" y="3829685"/>
            <a:ext cx="4862195" cy="27381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236706" y="134768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9" name="Title 1"/>
          <p:cNvSpPr txBox="1"/>
          <p:nvPr/>
        </p:nvSpPr>
        <p:spPr>
          <a:xfrm>
            <a:off x="566906" y="621619"/>
            <a:ext cx="4457033" cy="864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rgbClr val="002060"/>
                </a:solidFill>
                <a:latin typeface="Times New Roman" panose="02020603050405020304" charset="0"/>
                <a:cs typeface="Times New Roman" panose="02020603050405020304" charset="0"/>
              </a:rPr>
              <a:t>Literature Survey</a:t>
            </a:r>
            <a:endParaRPr lang="en-US" sz="3600" b="1" dirty="0">
              <a:solidFill>
                <a:srgbClr val="002060"/>
              </a:solidFill>
              <a:latin typeface="Times New Roman" panose="02020603050405020304" charset="0"/>
              <a:cs typeface="Times New Roman" panose="02020603050405020304" charset="0"/>
            </a:endParaRPr>
          </a:p>
        </p:txBody>
      </p:sp>
      <p:sp>
        <p:nvSpPr>
          <p:cNvPr id="3"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2" name="Text Box 1"/>
          <p:cNvSpPr txBox="1"/>
          <p:nvPr/>
        </p:nvSpPr>
        <p:spPr>
          <a:xfrm>
            <a:off x="7303135" y="3582670"/>
            <a:ext cx="4282440" cy="2447290"/>
          </a:xfrm>
          <a:prstGeom prst="rect">
            <a:avLst/>
          </a:prstGeom>
          <a:noFill/>
        </p:spPr>
        <p:txBody>
          <a:bodyPr wrap="square" rtlCol="0">
            <a:noAutofit/>
          </a:bodyPr>
          <a:lstStyle/>
          <a:p>
            <a:endParaRPr lang="en-US"/>
          </a:p>
        </p:txBody>
      </p:sp>
      <p:sp>
        <p:nvSpPr>
          <p:cNvPr id="7" name="Content Placeholder 6"/>
          <p:cNvSpPr>
            <a:spLocks noGrp="1"/>
          </p:cNvSpPr>
          <p:nvPr>
            <p:ph idx="1"/>
          </p:nvPr>
        </p:nvSpPr>
        <p:spPr>
          <a:xfrm>
            <a:off x="359223" y="1107066"/>
            <a:ext cx="10972165" cy="5671828"/>
          </a:xfrm>
        </p:spPr>
        <p:txBody>
          <a:bodyPr>
            <a:normAutofit fontScale="90000"/>
          </a:bodyPr>
          <a:lstStyle/>
          <a:p>
            <a:endParaRPr lang="en-US" dirty="0">
              <a:latin typeface="Times New Roman" panose="02020603050405020304" charset="0"/>
              <a:cs typeface="Times New Roman" panose="02020603050405020304" charset="0"/>
            </a:endParaRPr>
          </a:p>
          <a:p>
            <a:pPr marL="0" indent="0">
              <a:buNone/>
            </a:pPr>
            <a:endParaRPr lang="en-US" sz="1400" b="0" i="0" dirty="0">
              <a:solidFill>
                <a:srgbClr val="1F1F1F"/>
              </a:solidFill>
              <a:effectLst/>
              <a:latin typeface="Times New Roman" panose="02020603050405020304" charset="0"/>
              <a:cs typeface="Times New Roman" panose="02020603050405020304" charset="0"/>
            </a:endParaRPr>
          </a:p>
          <a:p>
            <a:pPr algn="just"/>
            <a:r>
              <a:rPr lang="en-US" sz="2220" dirty="0">
                <a:latin typeface="Times New Roman" panose="02020603050405020304" charset="0"/>
                <a:cs typeface="Times New Roman" panose="02020603050405020304" charset="0"/>
              </a:rPr>
              <a:t>Joglekar, Maitreyi, and Amraja Shivkar. "Autonomous Cars - A Survey on C-V2X Technology." International Journal of Innovative Research in Electrical, Electronics, Instrumentation and Control Engineering, vol. 7, no. 8, 2019, pp. 27-31. doi:10.17148/IJIREEICE.2019.7804.</a:t>
            </a:r>
            <a:endParaRPr lang="en-US" sz="2220" dirty="0">
              <a:latin typeface="Times New Roman" panose="02020603050405020304" charset="0"/>
              <a:cs typeface="Times New Roman" panose="02020603050405020304" charset="0"/>
            </a:endParaRPr>
          </a:p>
          <a:p>
            <a:pPr marL="0" indent="0" algn="just">
              <a:buNone/>
            </a:pPr>
            <a:endParaRPr lang="en-US" sz="2220" dirty="0">
              <a:latin typeface="Times New Roman" panose="02020603050405020304" charset="0"/>
              <a:cs typeface="Times New Roman" panose="02020603050405020304" charset="0"/>
            </a:endParaRPr>
          </a:p>
          <a:p>
            <a:pPr algn="just"/>
            <a:r>
              <a:rPr lang="en-US" sz="2220" b="0" i="0" dirty="0">
                <a:solidFill>
                  <a:srgbClr val="333333"/>
                </a:solidFill>
                <a:effectLst/>
                <a:latin typeface="Times New Roman" panose="02020603050405020304" charset="0"/>
                <a:cs typeface="Times New Roman" panose="02020603050405020304" charset="0"/>
              </a:rPr>
              <a:t> Pandith, Mamtha M., et al. "A Comprehensive Review of Geographic Routing Protocols in Wireless Sensor Network." Information Dynamics and Applications, vol. 1, no. 1, 2022, pp. 14-25. DOI: 10.56578/ida010103</a:t>
            </a:r>
            <a:endParaRPr lang="en-US" sz="2220" b="0" i="0" dirty="0">
              <a:solidFill>
                <a:srgbClr val="333333"/>
              </a:solidFill>
              <a:effectLst/>
              <a:latin typeface="Times New Roman" panose="02020603050405020304" charset="0"/>
              <a:cs typeface="Times New Roman" panose="02020603050405020304" charset="0"/>
            </a:endParaRPr>
          </a:p>
          <a:p>
            <a:pPr algn="just"/>
            <a:endParaRPr lang="en-US" altLang="en-US" sz="2220" b="0" i="0" dirty="0">
              <a:solidFill>
                <a:srgbClr val="333333"/>
              </a:solidFill>
              <a:effectLst/>
              <a:latin typeface="Times New Roman" panose="02020603050405020304" charset="0"/>
              <a:cs typeface="Times New Roman" panose="02020603050405020304" charset="0"/>
            </a:endParaRPr>
          </a:p>
          <a:p>
            <a:pPr algn="just"/>
            <a:r>
              <a:rPr lang="en-US" altLang="en-US" sz="2220" b="0" i="0" dirty="0">
                <a:solidFill>
                  <a:srgbClr val="333333"/>
                </a:solidFill>
                <a:effectLst/>
                <a:latin typeface="Times New Roman" panose="02020603050405020304" charset="0"/>
                <a:cs typeface="Times New Roman" panose="02020603050405020304" charset="0"/>
              </a:rPr>
              <a:t>Aarts, Loes, et al. "European Truck Platooning Challenge 2016: Creating Next Generation Mobility / Lessons Learnt." Rijkswaterstaat, 2016.</a:t>
            </a:r>
            <a:endParaRPr lang="en-US" altLang="en-US" sz="2220" b="0" i="0" dirty="0">
              <a:solidFill>
                <a:srgbClr val="333333"/>
              </a:solidFill>
              <a:effectLst/>
              <a:latin typeface="Times New Roman" panose="02020603050405020304" charset="0"/>
              <a:cs typeface="Times New Roman" panose="02020603050405020304" charset="0"/>
            </a:endParaRPr>
          </a:p>
          <a:p>
            <a:pPr algn="just"/>
            <a:endParaRPr lang="en-US" altLang="en-US" sz="2220" b="0" i="0" dirty="0">
              <a:solidFill>
                <a:srgbClr val="333333"/>
              </a:solidFill>
              <a:effectLst/>
              <a:latin typeface="Times New Roman" panose="02020603050405020304" charset="0"/>
              <a:cs typeface="Times New Roman" panose="02020603050405020304" charset="0"/>
            </a:endParaRPr>
          </a:p>
          <a:p>
            <a:pPr algn="just"/>
            <a:r>
              <a:rPr lang="en-US" sz="2220" dirty="0">
                <a:latin typeface="Times New Roman" panose="02020603050405020304" charset="0"/>
                <a:cs typeface="Times New Roman" panose="02020603050405020304" charset="0"/>
                <a:sym typeface="+mn-ea"/>
              </a:rPr>
              <a:t>Perdana, Doan, Zaim, A. A., Hikmaturokhman, A., Irsyad, A. M., &amp; Marthaliana. "Analysis of Greedy Perimeter Stateless </a:t>
            </a:r>
            <a:r>
              <a:rPr lang="en-IN" altLang="en-US" sz="2220" dirty="0">
                <a:latin typeface="Times New Roman" panose="02020603050405020304" charset="0"/>
                <a:cs typeface="Times New Roman" panose="02020603050405020304" charset="0"/>
                <a:sym typeface="+mn-ea"/>
              </a:rPr>
              <a:t> </a:t>
            </a:r>
            <a:r>
              <a:rPr lang="en-US" sz="2220" dirty="0">
                <a:latin typeface="Times New Roman" panose="02020603050405020304" charset="0"/>
                <a:cs typeface="Times New Roman" panose="02020603050405020304" charset="0"/>
                <a:sym typeface="+mn-ea"/>
              </a:rPr>
              <a:t>Routing Protocol Network Simulation Using Bird Flocking Algorithm." Jurnal Infotel, vol. 14, no. 1, Feb. 2022, pp. 15-19.</a:t>
            </a:r>
            <a:endParaRPr lang="en-US" altLang="en-US" sz="2220" dirty="0">
              <a:latin typeface="Times New Roman" panose="02020603050405020304" charset="0"/>
              <a:cs typeface="Times New Roman" panose="02020603050405020304" charset="0"/>
            </a:endParaRPr>
          </a:p>
          <a:p>
            <a:pPr algn="just"/>
            <a:endParaRPr lang="en-US" sz="2400" dirty="0">
              <a:latin typeface="Times New Roman" panose="02020603050405020304" charset="0"/>
              <a:cs typeface="Times New Roman" panose="02020603050405020304" charset="0"/>
            </a:endParaRPr>
          </a:p>
          <a:p>
            <a:pPr marL="0" indent="0" algn="l">
              <a:buNone/>
            </a:pPr>
            <a:endParaRPr lang="en-US" altLang="en-US" sz="2400" dirty="0">
              <a:latin typeface="Times New Roman" panose="02020603050405020304" charset="0"/>
              <a:cs typeface="Times New Roman" panose="02020603050405020304" charset="0"/>
            </a:endParaRPr>
          </a:p>
          <a:p>
            <a:pPr marL="0" indent="0">
              <a:buNone/>
            </a:pPr>
            <a:endParaRPr lang="en-US" altLang="en-US" sz="2400" dirty="0">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130629" y="134768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9" name="Title 1"/>
          <p:cNvSpPr txBox="1"/>
          <p:nvPr/>
        </p:nvSpPr>
        <p:spPr>
          <a:xfrm>
            <a:off x="321796" y="650194"/>
            <a:ext cx="4457033" cy="864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ltLang="en-US" sz="3600" b="1" dirty="0">
                <a:solidFill>
                  <a:srgbClr val="002060"/>
                </a:solidFill>
                <a:latin typeface="Times New Roman" panose="02020603050405020304" charset="0"/>
                <a:cs typeface="Times New Roman" panose="02020603050405020304" charset="0"/>
              </a:rPr>
              <a:t>Protocols</a:t>
            </a:r>
            <a:endParaRPr lang="en-IN" altLang="en-US" sz="3600" b="1" dirty="0">
              <a:solidFill>
                <a:srgbClr val="002060"/>
              </a:solidFill>
              <a:latin typeface="Times New Roman" panose="02020603050405020304" charset="0"/>
              <a:cs typeface="Times New Roman" panose="02020603050405020304" charset="0"/>
            </a:endParaRPr>
          </a:p>
        </p:txBody>
      </p:sp>
      <p:sp>
        <p:nvSpPr>
          <p:cNvPr id="3"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5" name="Text Box 4"/>
          <p:cNvSpPr txBox="1"/>
          <p:nvPr/>
        </p:nvSpPr>
        <p:spPr>
          <a:xfrm>
            <a:off x="784225" y="1663700"/>
            <a:ext cx="10287000" cy="4893310"/>
          </a:xfrm>
          <a:prstGeom prst="rect">
            <a:avLst/>
          </a:prstGeom>
          <a:noFill/>
        </p:spPr>
        <p:txBody>
          <a:bodyPr wrap="square" rtlCol="0">
            <a:noAutofit/>
          </a:bodyPr>
          <a:lstStyle/>
          <a:p>
            <a:r>
              <a:rPr lang="en-IN" sz="2000" b="1" dirty="0">
                <a:latin typeface="Times New Roman" panose="02020603050405020304" charset="0"/>
                <a:cs typeface="Times New Roman" panose="02020603050405020304" charset="0"/>
              </a:rPr>
              <a:t>GPSR (Greedy Perimeter Stateless Routing):</a:t>
            </a:r>
            <a:endParaRPr lang="en-IN" sz="2000" b="1" dirty="0">
              <a:latin typeface="Times New Roman" panose="02020603050405020304" charset="0"/>
              <a:cs typeface="Times New Roman" panose="02020603050405020304" charset="0"/>
            </a:endParaRPr>
          </a:p>
          <a:p>
            <a:pPr marL="342900" indent="-342900">
              <a:buFont typeface="Wingdings" panose="05000000000000000000" charset="0"/>
              <a:buChar char="Ø"/>
            </a:pPr>
            <a:r>
              <a:rPr lang="en-IN" dirty="0">
                <a:latin typeface="Times New Roman" panose="02020603050405020304" charset="0"/>
                <a:cs typeface="Times New Roman" panose="02020603050405020304" charset="0"/>
              </a:rPr>
              <a:t>GPSR is another routing protocol that uses geographic information for packet forwarding. In platooning, GPSR can be used when vehicles are in direct communication with each other and infrastructure, especially when traditional greedy forwarding methods fail, or there are obstacles or network partitions.</a:t>
            </a:r>
            <a:endParaRPr lang="en-IN" dirty="0">
              <a:latin typeface="Times New Roman" panose="02020603050405020304" charset="0"/>
              <a:cs typeface="Times New Roman" panose="02020603050405020304" charset="0"/>
            </a:endParaRPr>
          </a:p>
          <a:p>
            <a:pPr marL="342900" indent="-342900">
              <a:buFont typeface="Wingdings" panose="05000000000000000000" charset="0"/>
              <a:buChar char="Ø"/>
            </a:pPr>
            <a:r>
              <a:rPr lang="en-IN" b="1" dirty="0">
                <a:latin typeface="Times New Roman" panose="02020603050405020304" charset="0"/>
                <a:cs typeface="Times New Roman" panose="02020603050405020304" charset="0"/>
              </a:rPr>
              <a:t>Primary Functions:</a:t>
            </a:r>
            <a:endParaRPr lang="en-IN" sz="2000" b="1" dirty="0">
              <a:latin typeface="Times New Roman" panose="02020603050405020304" charset="0"/>
              <a:cs typeface="Times New Roman" panose="02020603050405020304" charset="0"/>
            </a:endParaRPr>
          </a:p>
          <a:p>
            <a:pPr indent="0">
              <a:buFont typeface="Wingdings" panose="05000000000000000000" charset="0"/>
              <a:buNone/>
            </a:pPr>
            <a:r>
              <a:rPr lang="en-IN" sz="2000" b="1" dirty="0">
                <a:latin typeface="Times New Roman" panose="02020603050405020304" charset="0"/>
                <a:cs typeface="Times New Roman" panose="02020603050405020304" charset="0"/>
              </a:rPr>
              <a:t>     </a:t>
            </a:r>
            <a:r>
              <a:rPr lang="en-IN" dirty="0">
                <a:latin typeface="Times New Roman" panose="02020603050405020304" charset="0"/>
                <a:cs typeface="Times New Roman" panose="02020603050405020304" charset="0"/>
              </a:rPr>
              <a:t>1</a:t>
            </a:r>
            <a:r>
              <a:rPr lang="en-IN" dirty="0">
                <a:latin typeface="Times New Roman" panose="02020603050405020304" charset="0"/>
                <a:cs typeface="Times New Roman" panose="02020603050405020304" charset="0"/>
              </a:rPr>
              <a:t>.Greedy Forwarding</a:t>
            </a:r>
            <a:endParaRPr lang="en-IN" b="1" dirty="0">
              <a:latin typeface="Times New Roman" panose="02020603050405020304" charset="0"/>
              <a:cs typeface="Times New Roman" panose="02020603050405020304" charset="0"/>
            </a:endParaRPr>
          </a:p>
          <a:p>
            <a:pPr indent="0">
              <a:buFont typeface="Wingdings" panose="05000000000000000000" charset="0"/>
              <a:buNone/>
            </a:pPr>
            <a:r>
              <a:rPr lang="en-IN" b="1" dirty="0">
                <a:latin typeface="Times New Roman" panose="02020603050405020304" charset="0"/>
                <a:cs typeface="Times New Roman" panose="02020603050405020304" charset="0"/>
              </a:rPr>
              <a:t>    </a:t>
            </a:r>
            <a:r>
              <a:rPr lang="en-IN" dirty="0">
                <a:latin typeface="Times New Roman" panose="02020603050405020304" charset="0"/>
                <a:cs typeface="Times New Roman" panose="02020603050405020304" charset="0"/>
              </a:rPr>
              <a:t>  2.Perimeter Mode</a:t>
            </a:r>
            <a:endParaRPr lang="en-IN" dirty="0">
              <a:latin typeface="Times New Roman" panose="02020603050405020304" charset="0"/>
              <a:cs typeface="Times New Roman" panose="02020603050405020304" charset="0"/>
            </a:endParaRPr>
          </a:p>
          <a:p>
            <a:pPr indent="0">
              <a:buFont typeface="Wingdings" panose="05000000000000000000" charset="0"/>
              <a:buNone/>
            </a:pPr>
            <a:endParaRPr lang="en-IN" b="1" dirty="0">
              <a:latin typeface="Times New Roman" panose="02020603050405020304" charset="0"/>
              <a:cs typeface="Times New Roman" panose="02020603050405020304" charset="0"/>
            </a:endParaRPr>
          </a:p>
          <a:p>
            <a:pPr indent="0">
              <a:buFont typeface="Wingdings" panose="05000000000000000000" charset="0"/>
              <a:buNone/>
            </a:pPr>
            <a:r>
              <a:rPr lang="en-IN" sz="2000" b="1" dirty="0">
                <a:latin typeface="Times New Roman" panose="02020603050405020304" charset="0"/>
                <a:cs typeface="Times New Roman" panose="02020603050405020304" charset="0"/>
                <a:sym typeface="+mn-ea"/>
              </a:rPr>
              <a:t>GRP (Geographic Routing Protocol):</a:t>
            </a:r>
            <a:endParaRPr lang="en-US" sz="2000" dirty="0">
              <a:latin typeface="Times New Roman" panose="02020603050405020304" charset="0"/>
              <a:cs typeface="Times New Roman" panose="02020603050405020304" charset="0"/>
            </a:endParaRPr>
          </a:p>
          <a:p>
            <a:pPr marL="285750" indent="-285750">
              <a:buFont typeface="Wingdings" panose="05000000000000000000" charset="0"/>
              <a:buChar char="Ø"/>
            </a:pPr>
            <a:r>
              <a:rPr lang="en-US" dirty="0">
                <a:latin typeface="Times New Roman" panose="02020603050405020304" charset="0"/>
                <a:cs typeface="Times New Roman" panose="02020603050405020304" charset="0"/>
              </a:rPr>
              <a:t>GRP is a routing protocol used to determine the path for data transmission based on geographic information. In vehicle platooning, especially in cases where vehicles are spread out over a large area or need to communicate with remote infrastructure.</a:t>
            </a:r>
            <a:endParaRPr lang="en-US" dirty="0">
              <a:latin typeface="Times New Roman" panose="02020603050405020304" charset="0"/>
              <a:cs typeface="Times New Roman" panose="02020603050405020304" charset="0"/>
            </a:endParaRPr>
          </a:p>
          <a:p>
            <a:pPr marL="285750" indent="-285750">
              <a:buFont typeface="Wingdings" panose="05000000000000000000" charset="0"/>
              <a:buChar char="Ø"/>
            </a:pPr>
            <a:r>
              <a:rPr lang="en-IN" altLang="en-US" b="1" dirty="0">
                <a:latin typeface="Times New Roman" panose="02020603050405020304" charset="0"/>
                <a:cs typeface="Times New Roman" panose="02020603050405020304" charset="0"/>
              </a:rPr>
              <a:t>Primary functions:</a:t>
            </a:r>
            <a:endParaRPr lang="en-IN" altLang="en-US" b="1" dirty="0">
              <a:latin typeface="Times New Roman" panose="02020603050405020304" charset="0"/>
              <a:cs typeface="Times New Roman" panose="02020603050405020304" charset="0"/>
            </a:endParaRPr>
          </a:p>
          <a:p>
            <a:pPr indent="0">
              <a:buFont typeface="Wingdings" panose="05000000000000000000" charset="0"/>
              <a:buNone/>
            </a:pPr>
            <a:r>
              <a:rPr lang="en-IN" altLang="en-US" b="1" dirty="0">
                <a:latin typeface="Times New Roman" panose="02020603050405020304" charset="0"/>
                <a:cs typeface="Times New Roman" panose="02020603050405020304" charset="0"/>
              </a:rPr>
              <a:t>     </a:t>
            </a:r>
            <a:r>
              <a:rPr lang="en-IN" altLang="en-US" dirty="0">
                <a:latin typeface="Times New Roman" panose="02020603050405020304" charset="0"/>
                <a:cs typeface="Times New Roman" panose="02020603050405020304" charset="0"/>
              </a:rPr>
              <a:t>1.</a:t>
            </a:r>
            <a:r>
              <a:rPr lang="en-US" dirty="0">
                <a:latin typeface="Times New Roman" panose="02020603050405020304" charset="0"/>
                <a:cs typeface="Times New Roman" panose="02020603050405020304" charset="0"/>
              </a:rPr>
              <a:t>Location-Based Forwarding</a:t>
            </a:r>
            <a:endParaRPr lang="en-US" dirty="0">
              <a:latin typeface="Times New Roman" panose="02020603050405020304" charset="0"/>
              <a:cs typeface="Times New Roman" panose="02020603050405020304" charset="0"/>
            </a:endParaRPr>
          </a:p>
          <a:p>
            <a:pPr indent="0">
              <a:buFont typeface="Wingdings" panose="05000000000000000000" charset="0"/>
              <a:buNone/>
            </a:pPr>
            <a:r>
              <a:rPr lang="en-US" dirty="0">
                <a:latin typeface="Times New Roman" panose="02020603050405020304" charset="0"/>
                <a:cs typeface="Times New Roman" panose="02020603050405020304" charset="0"/>
              </a:rPr>
              <a:t> </a:t>
            </a:r>
            <a:r>
              <a:rPr lang="en-IN" altLang="en-US" dirty="0">
                <a:latin typeface="Times New Roman" panose="02020603050405020304" charset="0"/>
                <a:cs typeface="Times New Roman" panose="02020603050405020304" charset="0"/>
              </a:rPr>
              <a:t>    2.</a:t>
            </a:r>
            <a:r>
              <a:rPr lang="en-US" dirty="0">
                <a:latin typeface="Times New Roman" panose="02020603050405020304" charset="0"/>
                <a:cs typeface="Times New Roman" panose="02020603050405020304" charset="0"/>
              </a:rPr>
              <a:t>Reduced Routing Table Complexity</a:t>
            </a:r>
            <a:r>
              <a:rPr lang="en-IN" altLang="en-US" dirty="0">
                <a:latin typeface="Times New Roman" panose="02020603050405020304" charset="0"/>
                <a:cs typeface="Times New Roman" panose="02020603050405020304" charset="0"/>
              </a:rPr>
              <a:t>.</a:t>
            </a:r>
            <a:endParaRPr lang="en-IN" altLang="en-US" dirty="0">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130629" y="134768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9" name="Title 1"/>
          <p:cNvSpPr txBox="1"/>
          <p:nvPr/>
        </p:nvSpPr>
        <p:spPr>
          <a:xfrm>
            <a:off x="321796" y="650194"/>
            <a:ext cx="4457033" cy="864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ltLang="en-US" sz="3600" b="1" dirty="0">
                <a:solidFill>
                  <a:srgbClr val="002060"/>
                </a:solidFill>
                <a:latin typeface="Times New Roman" panose="02020603050405020304" charset="0"/>
                <a:cs typeface="Times New Roman" panose="02020603050405020304" charset="0"/>
              </a:rPr>
              <a:t>Protocol</a:t>
            </a:r>
            <a:r>
              <a:rPr lang="en-US" sz="3600" b="1" dirty="0">
                <a:solidFill>
                  <a:srgbClr val="002060"/>
                </a:solidFill>
                <a:latin typeface="Times New Roman" panose="02020603050405020304" charset="0"/>
                <a:cs typeface="Times New Roman" panose="02020603050405020304" charset="0"/>
              </a:rPr>
              <a:t>s</a:t>
            </a:r>
            <a:endParaRPr lang="en-US" sz="3600" b="1" dirty="0">
              <a:solidFill>
                <a:srgbClr val="002060"/>
              </a:solidFill>
              <a:latin typeface="Times New Roman" panose="02020603050405020304" charset="0"/>
              <a:cs typeface="Times New Roman" panose="02020603050405020304" charset="0"/>
            </a:endParaRPr>
          </a:p>
        </p:txBody>
      </p:sp>
      <p:sp>
        <p:nvSpPr>
          <p:cNvPr id="3"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5" name="Text Box 4"/>
          <p:cNvSpPr txBox="1"/>
          <p:nvPr/>
        </p:nvSpPr>
        <p:spPr>
          <a:xfrm>
            <a:off x="784586" y="1953022"/>
            <a:ext cx="10286826" cy="4314817"/>
          </a:xfrm>
          <a:prstGeom prst="rect">
            <a:avLst/>
          </a:prstGeom>
          <a:noFill/>
        </p:spPr>
        <p:txBody>
          <a:bodyPr wrap="square" rtlCol="0">
            <a:noAutofit/>
          </a:bodyPr>
          <a:lstStyle/>
          <a:p>
            <a:r>
              <a:rPr lang="en-IN" sz="2000" b="1" dirty="0">
                <a:latin typeface="Times New Roman" panose="02020603050405020304" charset="0"/>
                <a:cs typeface="Times New Roman" panose="02020603050405020304" charset="0"/>
              </a:rPr>
              <a:t>C-V2X (Cellular Vehicle-to-Everything)</a:t>
            </a:r>
            <a:r>
              <a:rPr lang="en-IN" sz="2000" dirty="0">
                <a:latin typeface="Times New Roman" panose="02020603050405020304" charset="0"/>
                <a:cs typeface="Times New Roman" panose="02020603050405020304" charset="0"/>
              </a:rPr>
              <a:t>:</a:t>
            </a:r>
            <a:endParaRPr lang="en-IN" sz="2000" dirty="0">
              <a:latin typeface="Times New Roman" panose="02020603050405020304" charset="0"/>
              <a:cs typeface="Times New Roman" panose="02020603050405020304" charset="0"/>
            </a:endParaRPr>
          </a:p>
          <a:p>
            <a:pPr marL="457200" indent="-457200">
              <a:buFont typeface="Wingdings" panose="05000000000000000000" charset="0"/>
              <a:buChar char="Ø"/>
            </a:pPr>
            <a:r>
              <a:rPr lang="en-US" dirty="0">
                <a:latin typeface="Times New Roman" panose="02020603050405020304" charset="0"/>
                <a:cs typeface="Times New Roman" panose="02020603050405020304" charset="0"/>
              </a:rPr>
              <a:t>Cellular-based communication technology for Vehicle-to-Vehicle (V2V), Vehicle-to-Infrastructure (V2I), Vehicle-to-Pedestrian (V2P), and Vehicle-to-Network (V2N).</a:t>
            </a:r>
            <a:endParaRPr lang="en-US" dirty="0">
              <a:latin typeface="Times New Roman" panose="02020603050405020304" charset="0"/>
              <a:cs typeface="Times New Roman" panose="02020603050405020304" charset="0"/>
            </a:endParaRPr>
          </a:p>
          <a:p>
            <a:pPr marL="457200" indent="-457200">
              <a:buFont typeface="Wingdings" panose="05000000000000000000" charset="0"/>
              <a:buChar char="Ø"/>
            </a:pPr>
            <a:r>
              <a:rPr lang="en-US" b="1" dirty="0">
                <a:latin typeface="Times New Roman" panose="02020603050405020304" charset="0"/>
                <a:cs typeface="Times New Roman" panose="02020603050405020304" charset="0"/>
              </a:rPr>
              <a:t>Key Features:</a:t>
            </a:r>
            <a:endParaRPr lang="en-US" b="1" dirty="0">
              <a:latin typeface="Times New Roman" panose="02020603050405020304" charset="0"/>
              <a:cs typeface="Times New Roman" panose="02020603050405020304" charset="0"/>
            </a:endParaRPr>
          </a:p>
          <a:p>
            <a:pPr indent="0">
              <a:buFont typeface="Wingdings" panose="05000000000000000000" charset="0"/>
              <a:buNone/>
            </a:pPr>
            <a:r>
              <a:rPr lang="en-IN" altLang="en-US" dirty="0">
                <a:latin typeface="Times New Roman" panose="02020603050405020304" charset="0"/>
                <a:cs typeface="Times New Roman" panose="02020603050405020304" charset="0"/>
              </a:rPr>
              <a:t>        1.</a:t>
            </a:r>
            <a:r>
              <a:rPr lang="en-US" dirty="0">
                <a:latin typeface="Times New Roman" panose="02020603050405020304" charset="0"/>
                <a:cs typeface="Times New Roman" panose="02020603050405020304" charset="0"/>
              </a:rPr>
              <a:t>Enables direct communication between vehicles and infrastructure (without cellular network).</a:t>
            </a:r>
            <a:endParaRPr lang="en-US" dirty="0">
              <a:latin typeface="Times New Roman" panose="02020603050405020304" charset="0"/>
              <a:cs typeface="Times New Roman" panose="02020603050405020304" charset="0"/>
            </a:endParaRPr>
          </a:p>
          <a:p>
            <a:pPr indent="0">
              <a:buFont typeface="Wingdings" panose="05000000000000000000" charset="0"/>
              <a:buNone/>
            </a:pPr>
            <a:r>
              <a:rPr lang="en-IN" altLang="en-US" dirty="0">
                <a:latin typeface="Times New Roman" panose="02020603050405020304" charset="0"/>
                <a:cs typeface="Times New Roman" panose="02020603050405020304" charset="0"/>
              </a:rPr>
              <a:t>        2.</a:t>
            </a:r>
            <a:r>
              <a:rPr lang="en-US" dirty="0">
                <a:latin typeface="Times New Roman" panose="02020603050405020304" charset="0"/>
                <a:cs typeface="Times New Roman" panose="02020603050405020304" charset="0"/>
              </a:rPr>
              <a:t>Facilitates real-time, low-latency data exchange.</a:t>
            </a:r>
            <a:endParaRPr lang="en-US" dirty="0">
              <a:latin typeface="Times New Roman" panose="02020603050405020304" charset="0"/>
              <a:cs typeface="Times New Roman" panose="02020603050405020304" charset="0"/>
            </a:endParaRPr>
          </a:p>
          <a:p>
            <a:pPr indent="0">
              <a:buFont typeface="Wingdings" panose="05000000000000000000" charset="0"/>
              <a:buNone/>
            </a:pPr>
            <a:r>
              <a:rPr lang="en-IN" altLang="en-US" dirty="0">
                <a:latin typeface="Times New Roman" panose="02020603050405020304" charset="0"/>
                <a:cs typeface="Times New Roman" panose="02020603050405020304" charset="0"/>
              </a:rPr>
              <a:t>        3.</a:t>
            </a:r>
            <a:r>
              <a:rPr lang="en-US" dirty="0">
                <a:latin typeface="Times New Roman" panose="02020603050405020304" charset="0"/>
                <a:cs typeface="Times New Roman" panose="02020603050405020304" charset="0"/>
              </a:rPr>
              <a:t>Supports safety and efficiency in autonomous driving and vehicle platooning.</a:t>
            </a:r>
            <a:endParaRPr lang="en-US" dirty="0">
              <a:latin typeface="Times New Roman" panose="02020603050405020304" charset="0"/>
              <a:cs typeface="Times New Roman" panose="02020603050405020304" charset="0"/>
            </a:endParaRPr>
          </a:p>
          <a:p>
            <a:pPr indent="0">
              <a:buFont typeface="Wingdings" panose="05000000000000000000" charset="0"/>
              <a:buNone/>
            </a:pPr>
            <a:endParaRPr lang="en-IN" sz="2000" b="1" dirty="0">
              <a:latin typeface="Times New Roman" panose="02020603050405020304" charset="0"/>
              <a:cs typeface="Times New Roman" panose="02020603050405020304" charset="0"/>
              <a:sym typeface="+mn-ea"/>
            </a:endParaRPr>
          </a:p>
          <a:p>
            <a:pPr indent="0">
              <a:buFont typeface="Wingdings" panose="05000000000000000000" charset="0"/>
              <a:buNone/>
            </a:pPr>
            <a:r>
              <a:rPr lang="en-IN" sz="2000" b="1" dirty="0">
                <a:latin typeface="Times New Roman" panose="02020603050405020304" charset="0"/>
                <a:cs typeface="Times New Roman" panose="02020603050405020304" charset="0"/>
                <a:sym typeface="+mn-ea"/>
              </a:rPr>
              <a:t>URLLC (Ultra-Reliable Low Latency Communication):</a:t>
            </a:r>
            <a:endParaRPr lang="en-US" sz="2000" dirty="0">
              <a:latin typeface="Times New Roman" panose="02020603050405020304" charset="0"/>
              <a:cs typeface="Times New Roman" panose="02020603050405020304" charset="0"/>
            </a:endParaRPr>
          </a:p>
          <a:p>
            <a:pPr marL="457200" indent="-457200">
              <a:buFont typeface="Wingdings" panose="05000000000000000000" charset="0"/>
              <a:buChar char="Ø"/>
            </a:pPr>
            <a:r>
              <a:rPr lang="en-IN" altLang="en-US" dirty="0">
                <a:latin typeface="Times New Roman" panose="02020603050405020304" charset="0"/>
                <a:cs typeface="Times New Roman" panose="02020603050405020304" charset="0"/>
              </a:rPr>
              <a:t>A key feature in 5G networks, ensuring ultra-reliable and low-latency communication.</a:t>
            </a:r>
            <a:endParaRPr lang="en-IN" altLang="en-US" dirty="0">
              <a:latin typeface="Times New Roman" panose="02020603050405020304" charset="0"/>
              <a:cs typeface="Times New Roman" panose="02020603050405020304" charset="0"/>
            </a:endParaRPr>
          </a:p>
          <a:p>
            <a:pPr marL="457200" indent="-457200">
              <a:buFont typeface="Wingdings" panose="05000000000000000000" charset="0"/>
              <a:buChar char="Ø"/>
            </a:pPr>
            <a:r>
              <a:rPr lang="en-IN" altLang="en-US" b="1" dirty="0">
                <a:latin typeface="Times New Roman" panose="02020603050405020304" charset="0"/>
                <a:cs typeface="Times New Roman" panose="02020603050405020304" charset="0"/>
              </a:rPr>
              <a:t>Key Features:</a:t>
            </a:r>
            <a:endParaRPr lang="en-IN" altLang="en-US" b="1" dirty="0">
              <a:latin typeface="Times New Roman" panose="02020603050405020304" charset="0"/>
              <a:cs typeface="Times New Roman" panose="02020603050405020304" charset="0"/>
            </a:endParaRPr>
          </a:p>
          <a:p>
            <a:pPr indent="0">
              <a:buFont typeface="Wingdings" panose="05000000000000000000" charset="0"/>
              <a:buNone/>
            </a:pPr>
            <a:r>
              <a:rPr lang="en-IN" altLang="en-US" b="1" dirty="0">
                <a:latin typeface="Times New Roman" panose="02020603050405020304" charset="0"/>
                <a:cs typeface="Times New Roman" panose="02020603050405020304" charset="0"/>
              </a:rPr>
              <a:t>        </a:t>
            </a:r>
            <a:r>
              <a:rPr lang="en-IN" altLang="en-US" dirty="0">
                <a:latin typeface="Times New Roman" panose="02020603050405020304" charset="0"/>
                <a:cs typeface="Times New Roman" panose="02020603050405020304" charset="0"/>
              </a:rPr>
              <a:t>1.End-to-end latency &lt; 1ms and extremely high reliability (99.999%).</a:t>
            </a:r>
            <a:endParaRPr lang="en-IN" altLang="en-US" dirty="0">
              <a:latin typeface="Times New Roman" panose="02020603050405020304" charset="0"/>
              <a:cs typeface="Times New Roman" panose="02020603050405020304" charset="0"/>
            </a:endParaRPr>
          </a:p>
          <a:p>
            <a:pPr indent="0">
              <a:buFont typeface="Wingdings" panose="05000000000000000000" charset="0"/>
              <a:buNone/>
            </a:pPr>
            <a:r>
              <a:rPr lang="en-IN" altLang="en-US" dirty="0">
                <a:latin typeface="Times New Roman" panose="02020603050405020304" charset="0"/>
                <a:cs typeface="Times New Roman" panose="02020603050405020304" charset="0"/>
              </a:rPr>
              <a:t>        2.Essential for mission-critical applications (autonomous driving, industrial automation, remote surgery).</a:t>
            </a:r>
            <a:endParaRPr lang="en-IN" altLang="en-US" dirty="0">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a:p>
        </p:txBody>
      </p:sp>
      <p:pic>
        <p:nvPicPr>
          <p:cNvPr id="4" name="Content Placeholder 3"/>
          <p:cNvPicPr>
            <a:picLocks noGrp="1" noChangeAspect="1"/>
          </p:cNvPicPr>
          <p:nvPr>
            <p:ph sz="half" idx="1"/>
          </p:nvPr>
        </p:nvPicPr>
        <p:blipFill>
          <a:blip r:embed="rId1"/>
          <a:stretch>
            <a:fillRect/>
          </a:stretch>
        </p:blipFill>
        <p:spPr>
          <a:xfrm>
            <a:off x="593725" y="365125"/>
            <a:ext cx="5139055" cy="2924810"/>
          </a:xfrm>
          <a:prstGeom prst="rect">
            <a:avLst/>
          </a:prstGeom>
        </p:spPr>
      </p:pic>
      <p:pic>
        <p:nvPicPr>
          <p:cNvPr id="5" name="Content Placeholder 4"/>
          <p:cNvPicPr>
            <a:picLocks noGrp="1" noChangeAspect="1"/>
          </p:cNvPicPr>
          <p:nvPr>
            <p:ph sz="half" idx="2"/>
          </p:nvPr>
        </p:nvPicPr>
        <p:blipFill>
          <a:blip r:embed="rId2"/>
          <a:stretch>
            <a:fillRect/>
          </a:stretch>
        </p:blipFill>
        <p:spPr>
          <a:xfrm>
            <a:off x="5816600" y="365125"/>
            <a:ext cx="5536565" cy="2924810"/>
          </a:xfrm>
          <a:prstGeom prst="rect">
            <a:avLst/>
          </a:prstGeom>
        </p:spPr>
      </p:pic>
      <p:pic>
        <p:nvPicPr>
          <p:cNvPr id="7" name="Picture 6"/>
          <p:cNvPicPr>
            <a:picLocks noChangeAspect="1"/>
          </p:cNvPicPr>
          <p:nvPr/>
        </p:nvPicPr>
        <p:blipFill>
          <a:blip r:embed="rId3"/>
          <a:stretch>
            <a:fillRect/>
          </a:stretch>
        </p:blipFill>
        <p:spPr>
          <a:xfrm>
            <a:off x="593725" y="3611880"/>
            <a:ext cx="5034280" cy="2884170"/>
          </a:xfrm>
          <a:prstGeom prst="rect">
            <a:avLst/>
          </a:prstGeom>
        </p:spPr>
      </p:pic>
      <p:pic>
        <p:nvPicPr>
          <p:cNvPr id="8" name="Picture 7"/>
          <p:cNvPicPr>
            <a:picLocks noChangeAspect="1"/>
          </p:cNvPicPr>
          <p:nvPr/>
        </p:nvPicPr>
        <p:blipFill>
          <a:blip r:embed="rId4"/>
          <a:stretch>
            <a:fillRect/>
          </a:stretch>
        </p:blipFill>
        <p:spPr>
          <a:xfrm>
            <a:off x="5880100" y="3561715"/>
            <a:ext cx="5472430" cy="293433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flipV="1">
            <a:off x="130629" y="1347680"/>
            <a:ext cx="9601200" cy="52279"/>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sp>
        <p:nvSpPr>
          <p:cNvPr id="9" name="Title 1"/>
          <p:cNvSpPr txBox="1"/>
          <p:nvPr/>
        </p:nvSpPr>
        <p:spPr>
          <a:xfrm>
            <a:off x="321796" y="531449"/>
            <a:ext cx="4457033" cy="864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rgbClr val="002060"/>
                </a:solidFill>
                <a:latin typeface="Times New Roman" panose="02020603050405020304" charset="0"/>
                <a:cs typeface="Times New Roman" panose="02020603050405020304" charset="0"/>
              </a:rPr>
              <a:t>Proposed System</a:t>
            </a:r>
            <a:endParaRPr lang="en-US" sz="3600" b="1" dirty="0">
              <a:solidFill>
                <a:srgbClr val="002060"/>
              </a:solidFill>
              <a:latin typeface="Times New Roman" panose="02020603050405020304" charset="0"/>
              <a:cs typeface="Times New Roman" panose="02020603050405020304" charset="0"/>
            </a:endParaRPr>
          </a:p>
        </p:txBody>
      </p:sp>
      <p:sp>
        <p:nvSpPr>
          <p:cNvPr id="3" name="Title 1"/>
          <p:cNvSpPr txBox="1"/>
          <p:nvPr/>
        </p:nvSpPr>
        <p:spPr>
          <a:xfrm>
            <a:off x="0" y="111917"/>
            <a:ext cx="2775858" cy="3888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a:solidFill>
                  <a:srgbClr val="002060"/>
                </a:solidFill>
                <a:latin typeface="Times New Roman" panose="02020603050405020304" charset="0"/>
                <a:cs typeface="Times New Roman" panose="02020603050405020304" charset="0"/>
              </a:rPr>
              <a:t>Applicative  Project-1</a:t>
            </a:r>
            <a:endParaRPr lang="en-US" sz="2000" b="1" dirty="0">
              <a:solidFill>
                <a:srgbClr val="002060"/>
              </a:solidFill>
              <a:latin typeface="Times New Roman" panose="02020603050405020304" charset="0"/>
              <a:cs typeface="Times New Roman" panose="02020603050405020304" charset="0"/>
            </a:endParaRPr>
          </a:p>
        </p:txBody>
      </p:sp>
      <p:sp>
        <p:nvSpPr>
          <p:cNvPr id="2" name="Text Box 1"/>
          <p:cNvSpPr txBox="1"/>
          <p:nvPr/>
        </p:nvSpPr>
        <p:spPr>
          <a:xfrm>
            <a:off x="211455" y="1958975"/>
            <a:ext cx="11406505" cy="4517390"/>
          </a:xfrm>
          <a:prstGeom prst="rect">
            <a:avLst/>
          </a:prstGeom>
          <a:noFill/>
        </p:spPr>
        <p:txBody>
          <a:bodyPr wrap="square" rtlCol="0">
            <a:noAutofit/>
          </a:bodyPr>
          <a:lstStyle/>
          <a:p>
            <a:pPr marL="342900" indent="-342900">
              <a:buFont typeface="Arial" panose="020B0604020202020204" pitchFamily="34" charset="0"/>
              <a:buChar char="•"/>
            </a:pPr>
            <a:r>
              <a:rPr lang="en-IN" altLang="en-US" sz="2200" dirty="0">
                <a:latin typeface="Times New Roman" panose="02020603050405020304" charset="0"/>
                <a:cs typeface="Times New Roman" panose="02020603050405020304" charset="0"/>
              </a:rPr>
              <a:t>Developed a Python-based simulation environment for intelligent vehicle platooning.</a:t>
            </a: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r>
              <a:rPr lang="en-IN" altLang="en-US" sz="2200" dirty="0">
                <a:latin typeface="Times New Roman" panose="02020603050405020304" charset="0"/>
                <a:cs typeface="Times New Roman" panose="02020603050405020304" charset="0"/>
              </a:rPr>
              <a:t>Implemented diverse communication protocols (C-V2X, URLLC, GRP, GPSR) to support reliable and efficient vehicle-to-vehicle and vehicle-to-infrastructure communication.</a:t>
            </a: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r>
              <a:rPr lang="en-IN" altLang="en-US" sz="2200" dirty="0">
                <a:latin typeface="Times New Roman" panose="02020603050405020304" charset="0"/>
                <a:cs typeface="Times New Roman" panose="02020603050405020304" charset="0"/>
              </a:rPr>
              <a:t>Created graph-based visualizations to model and assess platooning behaviors, focusing on network efficiency, reliability, and latency.</a:t>
            </a:r>
            <a:endParaRPr lang="en-IN" altLang="en-US" sz="2200" dirty="0">
              <a:latin typeface="Times New Roman" panose="02020603050405020304" charset="0"/>
              <a:cs typeface="Times New Roman" panose="02020603050405020304" charset="0"/>
            </a:endParaRPr>
          </a:p>
          <a:p>
            <a:pPr indent="0">
              <a:buFont typeface="Arial" panose="020B0604020202020204" pitchFamily="34" charset="0"/>
              <a:buNone/>
            </a:pP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r>
              <a:rPr lang="en-IN" altLang="en-US" sz="2200" dirty="0">
                <a:latin typeface="Times New Roman" panose="02020603050405020304" charset="0"/>
                <a:cs typeface="Times New Roman" panose="02020603050405020304" charset="0"/>
              </a:rPr>
              <a:t>Evaluated each protocol's impact on platoon safety and operational effectiveness, identifying optimal strategies for enhancing platooning performance.</a:t>
            </a: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2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0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000" dirty="0">
              <a:latin typeface="Times New Roman" panose="02020603050405020304" charset="0"/>
              <a:cs typeface="Times New Roman" panose="02020603050405020304" charset="0"/>
            </a:endParaRPr>
          </a:p>
          <a:p>
            <a:pPr marL="342900" indent="-342900">
              <a:buFont typeface="Arial" panose="020B0604020202020204" pitchFamily="34" charset="0"/>
              <a:buChar char="•"/>
            </a:pPr>
            <a:endParaRPr lang="en-IN" altLang="en-US" sz="2000" dirty="0">
              <a:latin typeface="Times New Roman" panose="02020603050405020304" charset="0"/>
              <a:cs typeface="Times New Roman" panose="020206030504050203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WOU New</Template>
  <TotalTime>0</TotalTime>
  <Words>5299</Words>
  <Application>WPS Presentation</Application>
  <PresentationFormat>Widescreen</PresentationFormat>
  <Paragraphs>159</Paragraphs>
  <Slides>13</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13</vt:i4>
      </vt:variant>
    </vt:vector>
  </HeadingPairs>
  <TitlesOfParts>
    <vt:vector size="25" baseType="lpstr">
      <vt:lpstr>Arial</vt:lpstr>
      <vt:lpstr>SimSun</vt:lpstr>
      <vt:lpstr>Wingdings</vt:lpstr>
      <vt:lpstr>Times New Roman</vt:lpstr>
      <vt:lpstr>LM Roman 10</vt:lpstr>
      <vt:lpstr>Segoe Print</vt:lpstr>
      <vt:lpstr>Wingdings</vt:lpstr>
      <vt:lpstr>Microsoft YaHei</vt:lpstr>
      <vt:lpstr>Arial Unicode MS</vt:lpstr>
      <vt:lpstr>Calibri Light</vt:lpstr>
      <vt:lpstr>Calibri</vt:lpstr>
      <vt:lpstr>Office Theme</vt:lpstr>
      <vt:lpstr>Applicative  Project-1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Faculty  Work Plan</dc:title>
  <dc:creator>Debdutta Choudhury</dc:creator>
  <cp:lastModifiedBy>SAI CHARAN RAJU</cp:lastModifiedBy>
  <cp:revision>112</cp:revision>
  <dcterms:created xsi:type="dcterms:W3CDTF">2023-12-15T05:16:00Z</dcterms:created>
  <dcterms:modified xsi:type="dcterms:W3CDTF">2024-11-05T16:54:37Z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3BDC949357174CACAE3063F9C62F4020_13</vt:lpwstr>
  </property>
  <property fmtid="{D5CDD505-2E9C-101B-9397-08002B2CF9AE}" pid="3" name="KSOProductBuildVer">
    <vt:lpwstr>1033-12.2.0.18607</vt:lpwstr>
  </property>
</Properties>
</file>

<file path=docProps/thumbnail.jpeg>
</file>